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229" r:id="rId1"/>
    <p:sldMasterId id="2147484271" r:id="rId2"/>
  </p:sldMasterIdLst>
  <p:notesMasterIdLst>
    <p:notesMasterId r:id="rId98"/>
  </p:notesMasterIdLst>
  <p:handoutMasterIdLst>
    <p:handoutMasterId r:id="rId99"/>
  </p:handoutMasterIdLst>
  <p:sldIdLst>
    <p:sldId id="1367" r:id="rId3"/>
    <p:sldId id="1378" r:id="rId4"/>
    <p:sldId id="1603" r:id="rId5"/>
    <p:sldId id="1418" r:id="rId6"/>
    <p:sldId id="1487" r:id="rId7"/>
    <p:sldId id="1488" r:id="rId8"/>
    <p:sldId id="1489" r:id="rId9"/>
    <p:sldId id="1490" r:id="rId10"/>
    <p:sldId id="1491" r:id="rId11"/>
    <p:sldId id="1492" r:id="rId12"/>
    <p:sldId id="1555" r:id="rId13"/>
    <p:sldId id="1493" r:id="rId14"/>
    <p:sldId id="1494" r:id="rId15"/>
    <p:sldId id="1495" r:id="rId16"/>
    <p:sldId id="1556" r:id="rId17"/>
    <p:sldId id="1496" r:id="rId18"/>
    <p:sldId id="1497" r:id="rId19"/>
    <p:sldId id="1504" r:id="rId20"/>
    <p:sldId id="1505" r:id="rId21"/>
    <p:sldId id="1557" r:id="rId22"/>
    <p:sldId id="1501" r:id="rId23"/>
    <p:sldId id="1608" r:id="rId24"/>
    <p:sldId id="1506" r:id="rId25"/>
    <p:sldId id="1507" r:id="rId26"/>
    <p:sldId id="1604" r:id="rId27"/>
    <p:sldId id="1545" r:id="rId28"/>
    <p:sldId id="1547" r:id="rId29"/>
    <p:sldId id="1548" r:id="rId30"/>
    <p:sldId id="1558" r:id="rId31"/>
    <p:sldId id="1559" r:id="rId32"/>
    <p:sldId id="1549" r:id="rId33"/>
    <p:sldId id="1508" r:id="rId34"/>
    <p:sldId id="1509" r:id="rId35"/>
    <p:sldId id="1510" r:id="rId36"/>
    <p:sldId id="1511" r:id="rId37"/>
    <p:sldId id="1513" r:id="rId38"/>
    <p:sldId id="1512" r:id="rId39"/>
    <p:sldId id="1605" r:id="rId40"/>
    <p:sldId id="1515" r:id="rId41"/>
    <p:sldId id="1550" r:id="rId42"/>
    <p:sldId id="1516" r:id="rId43"/>
    <p:sldId id="1568" r:id="rId44"/>
    <p:sldId id="1569" r:id="rId45"/>
    <p:sldId id="1570" r:id="rId46"/>
    <p:sldId id="1571" r:id="rId47"/>
    <p:sldId id="1519" r:id="rId48"/>
    <p:sldId id="1520" r:id="rId49"/>
    <p:sldId id="1583" r:id="rId50"/>
    <p:sldId id="1582" r:id="rId51"/>
    <p:sldId id="1521" r:id="rId52"/>
    <p:sldId id="1525" r:id="rId53"/>
    <p:sldId id="1551" r:id="rId54"/>
    <p:sldId id="1534" r:id="rId55"/>
    <p:sldId id="1572" r:id="rId56"/>
    <p:sldId id="1524" r:id="rId57"/>
    <p:sldId id="1578" r:id="rId58"/>
    <p:sldId id="1576" r:id="rId59"/>
    <p:sldId id="1574" r:id="rId60"/>
    <p:sldId id="1522" r:id="rId61"/>
    <p:sldId id="1575" r:id="rId62"/>
    <p:sldId id="1526" r:id="rId63"/>
    <p:sldId id="1527" r:id="rId64"/>
    <p:sldId id="1530" r:id="rId65"/>
    <p:sldId id="1579" r:id="rId66"/>
    <p:sldId id="1580" r:id="rId67"/>
    <p:sldId id="1532" r:id="rId68"/>
    <p:sldId id="1581" r:id="rId69"/>
    <p:sldId id="1606" r:id="rId70"/>
    <p:sldId id="1607" r:id="rId71"/>
    <p:sldId id="1533" r:id="rId72"/>
    <p:sldId id="1541" r:id="rId73"/>
    <p:sldId id="1542" r:id="rId74"/>
    <p:sldId id="1543" r:id="rId75"/>
    <p:sldId id="1564" r:id="rId76"/>
    <p:sldId id="1544" r:id="rId77"/>
    <p:sldId id="1565" r:id="rId78"/>
    <p:sldId id="1584" r:id="rId79"/>
    <p:sldId id="1585" r:id="rId80"/>
    <p:sldId id="1586" r:id="rId81"/>
    <p:sldId id="1587" r:id="rId82"/>
    <p:sldId id="1588" r:id="rId83"/>
    <p:sldId id="1589" r:id="rId84"/>
    <p:sldId id="1590" r:id="rId85"/>
    <p:sldId id="1591" r:id="rId86"/>
    <p:sldId id="1593" r:id="rId87"/>
    <p:sldId id="1592" r:id="rId88"/>
    <p:sldId id="1594" r:id="rId89"/>
    <p:sldId id="1595" r:id="rId90"/>
    <p:sldId id="1596" r:id="rId91"/>
    <p:sldId id="1597" r:id="rId92"/>
    <p:sldId id="1598" r:id="rId93"/>
    <p:sldId id="1599" r:id="rId94"/>
    <p:sldId id="1600" r:id="rId95"/>
    <p:sldId id="1602" r:id="rId96"/>
    <p:sldId id="1563" r:id="rId97"/>
  </p:sldIdLst>
  <p:sldSz cx="9326563"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chine Learning, Analytics &amp; Data Science Conference Template" id="{A073DAE3-B461-442F-A3D3-6642BD875E45}">
          <p14:sldIdLst>
            <p14:sldId id="1367"/>
            <p14:sldId id="1378"/>
            <p14:sldId id="1603"/>
            <p14:sldId id="1418"/>
            <p14:sldId id="1487"/>
            <p14:sldId id="1488"/>
            <p14:sldId id="1489"/>
            <p14:sldId id="1490"/>
            <p14:sldId id="1491"/>
            <p14:sldId id="1492"/>
            <p14:sldId id="1555"/>
            <p14:sldId id="1493"/>
            <p14:sldId id="1494"/>
            <p14:sldId id="1495"/>
            <p14:sldId id="1556"/>
            <p14:sldId id="1496"/>
            <p14:sldId id="1497"/>
            <p14:sldId id="1504"/>
            <p14:sldId id="1505"/>
            <p14:sldId id="1557"/>
            <p14:sldId id="1501"/>
            <p14:sldId id="1608"/>
            <p14:sldId id="1506"/>
            <p14:sldId id="1507"/>
            <p14:sldId id="1604"/>
            <p14:sldId id="1545"/>
            <p14:sldId id="1547"/>
            <p14:sldId id="1548"/>
            <p14:sldId id="1558"/>
            <p14:sldId id="1559"/>
            <p14:sldId id="1549"/>
            <p14:sldId id="1508"/>
            <p14:sldId id="1509"/>
            <p14:sldId id="1510"/>
            <p14:sldId id="1511"/>
            <p14:sldId id="1513"/>
            <p14:sldId id="1512"/>
            <p14:sldId id="1605"/>
            <p14:sldId id="1515"/>
            <p14:sldId id="1550"/>
            <p14:sldId id="1516"/>
            <p14:sldId id="1568"/>
            <p14:sldId id="1569"/>
            <p14:sldId id="1570"/>
            <p14:sldId id="1571"/>
            <p14:sldId id="1519"/>
            <p14:sldId id="1520"/>
            <p14:sldId id="1583"/>
            <p14:sldId id="1582"/>
            <p14:sldId id="1521"/>
            <p14:sldId id="1525"/>
            <p14:sldId id="1551"/>
            <p14:sldId id="1534"/>
            <p14:sldId id="1572"/>
            <p14:sldId id="1524"/>
            <p14:sldId id="1578"/>
            <p14:sldId id="1576"/>
            <p14:sldId id="1574"/>
            <p14:sldId id="1522"/>
            <p14:sldId id="1575"/>
            <p14:sldId id="1526"/>
            <p14:sldId id="1527"/>
            <p14:sldId id="1530"/>
            <p14:sldId id="1579"/>
            <p14:sldId id="1580"/>
            <p14:sldId id="1532"/>
            <p14:sldId id="1581"/>
            <p14:sldId id="1606"/>
            <p14:sldId id="1607"/>
            <p14:sldId id="1533"/>
            <p14:sldId id="1541"/>
            <p14:sldId id="1542"/>
            <p14:sldId id="1543"/>
            <p14:sldId id="1564"/>
            <p14:sldId id="1544"/>
            <p14:sldId id="1565"/>
            <p14:sldId id="1584"/>
            <p14:sldId id="1585"/>
            <p14:sldId id="1586"/>
            <p14:sldId id="1587"/>
            <p14:sldId id="1588"/>
            <p14:sldId id="1589"/>
            <p14:sldId id="1590"/>
            <p14:sldId id="1591"/>
            <p14:sldId id="1593"/>
            <p14:sldId id="1592"/>
            <p14:sldId id="1594"/>
            <p14:sldId id="1595"/>
            <p14:sldId id="1596"/>
            <p14:sldId id="1597"/>
            <p14:sldId id="1598"/>
            <p14:sldId id="1599"/>
            <p14:sldId id="1600"/>
            <p14:sldId id="1602"/>
            <p14:sldId id="15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2050"/>
    <a:srgbClr val="E81123"/>
    <a:srgbClr val="000000"/>
    <a:srgbClr val="525252"/>
    <a:srgbClr val="0078D7"/>
    <a:srgbClr val="00188F"/>
    <a:srgbClr val="107C10"/>
    <a:srgbClr val="008272"/>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89" autoAdjust="0"/>
    <p:restoredTop sz="74403" autoAdjust="0"/>
  </p:normalViewPr>
  <p:slideViewPr>
    <p:cSldViewPr>
      <p:cViewPr varScale="1">
        <p:scale>
          <a:sx n="49" d="100"/>
          <a:sy n="49" d="100"/>
        </p:scale>
        <p:origin x="1248" y="52"/>
      </p:cViewPr>
      <p:guideLst/>
    </p:cSldViewPr>
  </p:slideViewPr>
  <p:outlineViewPr>
    <p:cViewPr>
      <p:scale>
        <a:sx n="33" d="100"/>
        <a:sy n="33" d="100"/>
      </p:scale>
      <p:origin x="0" y="-1208"/>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4465153287613785E-2"/>
          <c:w val="0.94716831430050108"/>
          <c:h val="0.84676412917503263"/>
        </c:manualLayout>
      </c:layout>
      <c:barChart>
        <c:barDir val="col"/>
        <c:grouping val="clustered"/>
        <c:varyColors val="0"/>
        <c:ser>
          <c:idx val="0"/>
          <c:order val="0"/>
          <c:tx>
            <c:strRef>
              <c:f>Sheet1!$B$1</c:f>
              <c:strCache>
                <c:ptCount val="1"/>
                <c:pt idx="0">
                  <c:v>Series 1</c:v>
                </c:pt>
              </c:strCache>
            </c:strRef>
          </c:tx>
          <c:spPr>
            <a:solidFill>
              <a:schemeClr val="accent1">
                <a:alpha val="85000"/>
              </a:schemeClr>
            </a:solidFill>
            <a:ln w="6350"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alpha val="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34C8-45E9-9ABA-CFA28E8028B4}"/>
            </c:ext>
          </c:extLst>
        </c:ser>
        <c:ser>
          <c:idx val="1"/>
          <c:order val="1"/>
          <c:tx>
            <c:strRef>
              <c:f>Sheet1!$C$1</c:f>
              <c:strCache>
                <c:ptCount val="1"/>
                <c:pt idx="0">
                  <c:v>Column1</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Sheet1!$C$2:$C$3</c:f>
              <c:numCache>
                <c:formatCode>General</c:formatCode>
                <c:ptCount val="2"/>
              </c:numCache>
            </c:numRef>
          </c:val>
          <c:extLst>
            <c:ext xmlns:c16="http://schemas.microsoft.com/office/drawing/2014/chart" uri="{C3380CC4-5D6E-409C-BE32-E72D297353CC}">
              <c16:uniqueId val="{00000001-34C8-45E9-9ABA-CFA28E8028B4}"/>
            </c:ext>
          </c:extLst>
        </c:ser>
        <c:ser>
          <c:idx val="2"/>
          <c:order val="2"/>
          <c:tx>
            <c:strRef>
              <c:f>Sheet1!$D$1</c:f>
              <c:strCache>
                <c:ptCount val="1"/>
                <c:pt idx="0">
                  <c:v>Column2</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Sheet1!$D$2:$D$3</c:f>
              <c:numCache>
                <c:formatCode>General</c:formatCode>
                <c:ptCount val="2"/>
              </c:numCache>
            </c:numRef>
          </c:val>
          <c:extLst>
            <c:ext xmlns:c16="http://schemas.microsoft.com/office/drawing/2014/chart" uri="{C3380CC4-5D6E-409C-BE32-E72D297353CC}">
              <c16:uniqueId val="{00000002-34C8-45E9-9ABA-CFA28E8028B4}"/>
            </c:ext>
          </c:extLst>
        </c:ser>
        <c:dLbls>
          <c:dLblPos val="inEnd"/>
          <c:showLegendKey val="0"/>
          <c:showVal val="1"/>
          <c:showCatName val="0"/>
          <c:showSerName val="0"/>
          <c:showPercent val="0"/>
          <c:showBubbleSize val="0"/>
        </c:dLbls>
        <c:gapWidth val="65"/>
        <c:axId val="306759984"/>
        <c:axId val="306760768"/>
      </c:barChart>
      <c:catAx>
        <c:axId val="30675998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0" spcFirstLastPara="1" vertOverflow="ellipsis" wrap="square" anchor="ctr" anchorCtr="1"/>
          <a:lstStyle/>
          <a:p>
            <a:pPr>
              <a:defRPr sz="3200" b="0" i="0" u="none" strike="noStrike" kern="1200" cap="all" baseline="0">
                <a:ln>
                  <a:solidFill>
                    <a:schemeClr val="accent1"/>
                  </a:solidFill>
                </a:ln>
                <a:solidFill>
                  <a:schemeClr val="dk1">
                    <a:lumMod val="75000"/>
                    <a:lumOff val="25000"/>
                  </a:schemeClr>
                </a:solidFill>
                <a:latin typeface="+mn-lt"/>
                <a:ea typeface="+mn-ea"/>
                <a:cs typeface="+mn-cs"/>
              </a:defRPr>
            </a:pPr>
            <a:endParaRPr lang="en-US"/>
          </a:p>
        </c:txPr>
        <c:crossAx val="306760768"/>
        <c:crosses val="autoZero"/>
        <c:auto val="1"/>
        <c:lblAlgn val="ctr"/>
        <c:lblOffset val="10"/>
        <c:noMultiLvlLbl val="0"/>
      </c:catAx>
      <c:valAx>
        <c:axId val="30676076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306759984"/>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40864155440879E-2"/>
          <c:y val="3.4465153287613785E-2"/>
          <c:w val="0.94716831430050108"/>
          <c:h val="0.84676412917503263"/>
        </c:manualLayout>
      </c:layout>
      <c:barChart>
        <c:barDir val="col"/>
        <c:grouping val="clustered"/>
        <c:varyColors val="0"/>
        <c:ser>
          <c:idx val="0"/>
          <c:order val="0"/>
          <c:tx>
            <c:strRef>
              <c:f>Sheet1!$B$1</c:f>
              <c:strCache>
                <c:ptCount val="1"/>
                <c:pt idx="0">
                  <c:v>Series 1</c:v>
                </c:pt>
              </c:strCache>
            </c:strRef>
          </c:tx>
          <c:spPr>
            <a:solidFill>
              <a:schemeClr val="accent1">
                <a:alpha val="85000"/>
              </a:schemeClr>
            </a:solidFill>
            <a:ln w="6350"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alpha val="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122A-47DA-B031-C3C47686C20C}"/>
            </c:ext>
          </c:extLst>
        </c:ser>
        <c:ser>
          <c:idx val="1"/>
          <c:order val="1"/>
          <c:tx>
            <c:strRef>
              <c:f>Sheet1!$C$1</c:f>
              <c:strCache>
                <c:ptCount val="1"/>
                <c:pt idx="0">
                  <c:v>Column1</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Sheet1!$C$2:$C$3</c:f>
              <c:numCache>
                <c:formatCode>General</c:formatCode>
                <c:ptCount val="2"/>
              </c:numCache>
            </c:numRef>
          </c:val>
          <c:extLst>
            <c:ext xmlns:c16="http://schemas.microsoft.com/office/drawing/2014/chart" uri="{C3380CC4-5D6E-409C-BE32-E72D297353CC}">
              <c16:uniqueId val="{00000001-122A-47DA-B031-C3C47686C20C}"/>
            </c:ext>
          </c:extLst>
        </c:ser>
        <c:ser>
          <c:idx val="2"/>
          <c:order val="2"/>
          <c:tx>
            <c:strRef>
              <c:f>Sheet1!$D$1</c:f>
              <c:strCache>
                <c:ptCount val="1"/>
                <c:pt idx="0">
                  <c:v>Column2</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Sheet1!$D$2:$D$3</c:f>
              <c:numCache>
                <c:formatCode>General</c:formatCode>
                <c:ptCount val="2"/>
              </c:numCache>
            </c:numRef>
          </c:val>
          <c:extLst>
            <c:ext xmlns:c16="http://schemas.microsoft.com/office/drawing/2014/chart" uri="{C3380CC4-5D6E-409C-BE32-E72D297353CC}">
              <c16:uniqueId val="{00000002-122A-47DA-B031-C3C47686C20C}"/>
            </c:ext>
          </c:extLst>
        </c:ser>
        <c:dLbls>
          <c:dLblPos val="inEnd"/>
          <c:showLegendKey val="0"/>
          <c:showVal val="1"/>
          <c:showCatName val="0"/>
          <c:showSerName val="0"/>
          <c:showPercent val="0"/>
          <c:showBubbleSize val="0"/>
        </c:dLbls>
        <c:gapWidth val="65"/>
        <c:axId val="313027000"/>
        <c:axId val="313027392"/>
      </c:barChart>
      <c:catAx>
        <c:axId val="313027000"/>
        <c:scaling>
          <c:orientation val="minMax"/>
        </c:scaling>
        <c:delete val="0"/>
        <c:axPos val="b"/>
        <c:numFmt formatCode="General" sourceLinked="1"/>
        <c:majorTickMark val="none"/>
        <c:minorTickMark val="none"/>
        <c:tickLblPos val="high"/>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lgn="ctr">
              <a:defRPr lang="en-US" sz="3200" b="0" i="0" u="none" strike="noStrike" kern="1200" cap="all" baseline="0">
                <a:ln>
                  <a:solidFill>
                    <a:schemeClr val="accent1"/>
                  </a:solidFill>
                </a:ln>
                <a:solidFill>
                  <a:schemeClr val="dk1">
                    <a:lumMod val="75000"/>
                    <a:lumOff val="25000"/>
                  </a:schemeClr>
                </a:solidFill>
                <a:latin typeface="+mn-lt"/>
                <a:ea typeface="+mn-ea"/>
                <a:cs typeface="+mn-cs"/>
              </a:defRPr>
            </a:pPr>
            <a:endParaRPr lang="en-US"/>
          </a:p>
        </c:txPr>
        <c:crossAx val="313027392"/>
        <c:crosses val="autoZero"/>
        <c:auto val="1"/>
        <c:lblAlgn val="ctr"/>
        <c:lblOffset val="10"/>
        <c:noMultiLvlLbl val="0"/>
      </c:catAx>
      <c:valAx>
        <c:axId val="31302739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313027000"/>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CTR</c:v>
                </c:pt>
              </c:strCache>
            </c:strRef>
          </c:tx>
          <c:spPr>
            <a:ln w="34925" cap="rnd">
              <a:solidFill>
                <a:schemeClr val="accent1"/>
              </a:solidFill>
              <a:round/>
            </a:ln>
            <a:effectLst>
              <a:outerShdw blurRad="44450" dist="13970" dir="5400000" algn="ctr" rotWithShape="0">
                <a:srgbClr val="000000">
                  <a:alpha val="45000"/>
                </a:srgbClr>
              </a:outerShdw>
            </a:effectLst>
          </c:spPr>
          <c:marker>
            <c:symbol val="none"/>
          </c:marker>
          <c:cat>
            <c:strRef>
              <c:f>Sheet1!$A$2:$A$5</c:f>
              <c:strCache>
                <c:ptCount val="4"/>
                <c:pt idx="0">
                  <c:v>Low-activity </c:v>
                </c:pt>
                <c:pt idx="3">
                  <c:v>High-activity</c:v>
                </c:pt>
              </c:strCache>
            </c:strRef>
          </c:cat>
          <c:val>
            <c:numRef>
              <c:f>Sheet1!$B$2:$B$5</c:f>
              <c:numCache>
                <c:formatCode>General</c:formatCode>
                <c:ptCount val="4"/>
                <c:pt idx="0">
                  <c:v>1.5</c:v>
                </c:pt>
                <c:pt idx="1">
                  <c:v>2.5</c:v>
                </c:pt>
                <c:pt idx="2">
                  <c:v>4</c:v>
                </c:pt>
                <c:pt idx="3">
                  <c:v>6.9</c:v>
                </c:pt>
              </c:numCache>
            </c:numRef>
          </c:val>
          <c:smooth val="0"/>
          <c:extLst>
            <c:ext xmlns:c16="http://schemas.microsoft.com/office/drawing/2014/chart" uri="{C3380CC4-5D6E-409C-BE32-E72D297353CC}">
              <c16:uniqueId val="{00000000-10AD-4FCD-A0A2-32FD86A79561}"/>
            </c:ext>
          </c:extLst>
        </c:ser>
        <c:dLbls>
          <c:showLegendKey val="0"/>
          <c:showVal val="0"/>
          <c:showCatName val="0"/>
          <c:showSerName val="0"/>
          <c:showPercent val="0"/>
          <c:showBubbleSize val="0"/>
        </c:dLbls>
        <c:smooth val="0"/>
        <c:axId val="198898448"/>
        <c:axId val="198898840"/>
      </c:lineChart>
      <c:catAx>
        <c:axId val="198898448"/>
        <c:scaling>
          <c:orientation val="minMax"/>
        </c:scaling>
        <c:delete val="0"/>
        <c:axPos val="b"/>
        <c:numFmt formatCode="General"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crossAx val="198898840"/>
        <c:crosses val="autoZero"/>
        <c:auto val="1"/>
        <c:lblAlgn val="ctr"/>
        <c:lblOffset val="100"/>
        <c:noMultiLvlLbl val="0"/>
      </c:catAx>
      <c:valAx>
        <c:axId val="19889884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sz="2400" dirty="0"/>
                  <a:t>CTR</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98898448"/>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t>Causal Inference tutorial</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2330E7A-952D-4516-B65A-2FA35D44EDDF}" type="datetime8">
              <a:rPr lang="en-US" smtClean="0">
                <a:latin typeface="Segoe UI" pitchFamily="34" charset="0"/>
              </a:rPr>
              <a:t>6/23/2016 1:07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Causal Inference tutorial</a:t>
            </a:r>
            <a:endParaRPr lang="en-US" dirty="0"/>
          </a:p>
        </p:txBody>
      </p:sp>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E0CC463-4FC6-46F0-8C85-1D91BED90237}" type="datetime8">
              <a:rPr lang="en-US" smtClean="0"/>
              <a:t>6/23/2016 1:07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75E023F-989C-48D5-BB0D-DB0CD5CAE45A}"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689901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4290F9-9E57-4805-9D10-308823B5BDBE}"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735051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EDA6F9D-D3A6-4739-90E4-EED1C5888CF3}"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45360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E7C4093-BBB7-4F8B-84D1-4840109734EF}"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196119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A53C41-70AC-43B9-9214-E510C482BE11}"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262982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AE630D2-B7DD-4044-B6C0-921D9D5FF370}"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031705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E00C2B6-5237-4321-B0A4-5374F7F52DF0}"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466795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21</a:t>
            </a:fld>
            <a:endParaRPr lang="en-US"/>
          </a:p>
        </p:txBody>
      </p:sp>
    </p:spTree>
    <p:extLst>
      <p:ext uri="{BB962C8B-B14F-4D97-AF65-F5344CB8AC3E}">
        <p14:creationId xmlns:p14="http://schemas.microsoft.com/office/powerpoint/2010/main" val="786106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22</a:t>
            </a:fld>
            <a:endParaRPr lang="en-US"/>
          </a:p>
        </p:txBody>
      </p:sp>
    </p:spTree>
    <p:extLst>
      <p:ext uri="{BB962C8B-B14F-4D97-AF65-F5344CB8AC3E}">
        <p14:creationId xmlns:p14="http://schemas.microsoft.com/office/powerpoint/2010/main" val="672820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26</a:t>
            </a:fld>
            <a:endParaRPr lang="en-US"/>
          </a:p>
        </p:txBody>
      </p:sp>
    </p:spTree>
    <p:extLst>
      <p:ext uri="{BB962C8B-B14F-4D97-AF65-F5344CB8AC3E}">
        <p14:creationId xmlns:p14="http://schemas.microsoft.com/office/powerpoint/2010/main" val="3877202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34DB3F8-8745-45F7-85A2-42979D16CFD8}" type="datetime8">
              <a:rPr lang="en-US" smtClean="0"/>
              <a:t>6/23/2016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00579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DA9372EA-9A11-4328-81FC-CCD2E54A1812}" type="datetime8">
              <a:rPr lang="en-US" smtClean="0"/>
              <a:t>6/23/2016 1:07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r>
              <a:rPr lang="en-US"/>
              <a:t>Causal Inference tutorial</a:t>
            </a:r>
            <a:endParaRPr lang="en-US" dirty="0"/>
          </a:p>
        </p:txBody>
      </p:sp>
    </p:spTree>
    <p:extLst>
      <p:ext uri="{BB962C8B-B14F-4D97-AF65-F5344CB8AC3E}">
        <p14:creationId xmlns:p14="http://schemas.microsoft.com/office/powerpoint/2010/main" val="2767307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0C8EDC-1201-46B5-8A88-94F71E767001}"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19681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B177F59-62E5-4B0D-9861-7BD88A36EC80}"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089077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33652E2-D455-4BDF-96FD-479972F1A98E}"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920313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36</a:t>
            </a:fld>
            <a:endParaRPr lang="en-US"/>
          </a:p>
        </p:txBody>
      </p:sp>
    </p:spTree>
    <p:extLst>
      <p:ext uri="{BB962C8B-B14F-4D97-AF65-F5344CB8AC3E}">
        <p14:creationId xmlns:p14="http://schemas.microsoft.com/office/powerpoint/2010/main" val="1782288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528F092-9329-4652-99B8-56526A70C838}"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385985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39</a:t>
            </a:fld>
            <a:endParaRPr lang="en-US"/>
          </a:p>
        </p:txBody>
      </p:sp>
    </p:spTree>
    <p:extLst>
      <p:ext uri="{BB962C8B-B14F-4D97-AF65-F5344CB8AC3E}">
        <p14:creationId xmlns:p14="http://schemas.microsoft.com/office/powerpoint/2010/main" val="1372432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41</a:t>
            </a:fld>
            <a:endParaRPr lang="en-US"/>
          </a:p>
        </p:txBody>
      </p:sp>
    </p:spTree>
    <p:extLst>
      <p:ext uri="{BB962C8B-B14F-4D97-AF65-F5344CB8AC3E}">
        <p14:creationId xmlns:p14="http://schemas.microsoft.com/office/powerpoint/2010/main" val="1404880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43</a:t>
            </a:fld>
            <a:endParaRPr lang="en-US"/>
          </a:p>
        </p:txBody>
      </p:sp>
    </p:spTree>
    <p:extLst>
      <p:ext uri="{BB962C8B-B14F-4D97-AF65-F5344CB8AC3E}">
        <p14:creationId xmlns:p14="http://schemas.microsoft.com/office/powerpoint/2010/main" val="3173770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46</a:t>
            </a:fld>
            <a:endParaRPr lang="en-US"/>
          </a:p>
        </p:txBody>
      </p:sp>
    </p:spTree>
    <p:extLst>
      <p:ext uri="{BB962C8B-B14F-4D97-AF65-F5344CB8AC3E}">
        <p14:creationId xmlns:p14="http://schemas.microsoft.com/office/powerpoint/2010/main" val="3345291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48</a:t>
            </a:fld>
            <a:endParaRPr lang="en-US"/>
          </a:p>
        </p:txBody>
      </p:sp>
    </p:spTree>
    <p:extLst>
      <p:ext uri="{BB962C8B-B14F-4D97-AF65-F5344CB8AC3E}">
        <p14:creationId xmlns:p14="http://schemas.microsoft.com/office/powerpoint/2010/main" val="3879014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4</a:t>
            </a:fld>
            <a:endParaRPr lang="en-US"/>
          </a:p>
        </p:txBody>
      </p:sp>
    </p:spTree>
    <p:extLst>
      <p:ext uri="{BB962C8B-B14F-4D97-AF65-F5344CB8AC3E}">
        <p14:creationId xmlns:p14="http://schemas.microsoft.com/office/powerpoint/2010/main" val="1628103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49</a:t>
            </a:fld>
            <a:endParaRPr lang="en-US"/>
          </a:p>
        </p:txBody>
      </p:sp>
    </p:spTree>
    <p:extLst>
      <p:ext uri="{BB962C8B-B14F-4D97-AF65-F5344CB8AC3E}">
        <p14:creationId xmlns:p14="http://schemas.microsoft.com/office/powerpoint/2010/main" val="3591188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76D5868-9FD1-4A49-8A54-5976AC0F5EB6}"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99359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5E7C22-3B47-481A-B7AE-689E4A8BB63C}"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208991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9DB925-9FB7-40A4-BB65-F6241A07BB78}"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5381882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ED5D75-6488-453C-A6AB-CD7B241220D8}"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364538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053CB0-AFC5-4877-9818-551BBBE94EF0}"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4126053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76CC230-A155-4025-A2F6-33BE9A6BD512}"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400182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59</a:t>
            </a:fld>
            <a:endParaRPr lang="en-US"/>
          </a:p>
        </p:txBody>
      </p:sp>
    </p:spTree>
    <p:extLst>
      <p:ext uri="{BB962C8B-B14F-4D97-AF65-F5344CB8AC3E}">
        <p14:creationId xmlns:p14="http://schemas.microsoft.com/office/powerpoint/2010/main" val="3893042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60</a:t>
            </a:fld>
            <a:endParaRPr lang="en-US"/>
          </a:p>
        </p:txBody>
      </p:sp>
    </p:spTree>
    <p:extLst>
      <p:ext uri="{BB962C8B-B14F-4D97-AF65-F5344CB8AC3E}">
        <p14:creationId xmlns:p14="http://schemas.microsoft.com/office/powerpoint/2010/main" val="2286800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62</a:t>
            </a:fld>
            <a:endParaRPr lang="en-US"/>
          </a:p>
        </p:txBody>
      </p:sp>
    </p:spTree>
    <p:extLst>
      <p:ext uri="{BB962C8B-B14F-4D97-AF65-F5344CB8AC3E}">
        <p14:creationId xmlns:p14="http://schemas.microsoft.com/office/powerpoint/2010/main" val="265405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5C21672-B32A-4D7D-9839-9456FDE58000}"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16460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75E935-4308-4330-A8D4-02F29D307C1A}"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5087847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A81AC0F-4238-4CDB-9EE3-8AB9F6F8B96D}"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81138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C01C2F3-47BD-4EB9-BEC5-0AAFEB9FF5E3}"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341954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0F0CC90-182E-45ED-A33D-7AB891FB3F81}"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2095531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B3B55D8-A4BF-47CD-A300-E36493E43BDB}"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845601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ECD05B-D3A5-4EB0-8E04-45379DBA0E09}" type="datetime8">
              <a:rPr lang="en-US" smtClean="0"/>
              <a:t>6/23/2016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506747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5C06AD6-4264-46F2-AFDE-2996972E7EFE}"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5116945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a:solidFill>
                  <a:prstClr val="black"/>
                </a:solidFill>
              </a:rPr>
              <a:t>Causal Inference tutorial</a:t>
            </a:r>
            <a:endParaRPr lang="en-US" dirty="0">
              <a:solidFill>
                <a:prstClr val="black"/>
              </a:solidFill>
            </a:endParaRPr>
          </a:p>
        </p:txBody>
      </p:sp>
      <p:sp>
        <p:nvSpPr>
          <p:cNvPr id="5" name="Date Placeholder 4"/>
          <p:cNvSpPr>
            <a:spLocks noGrp="1"/>
          </p:cNvSpPr>
          <p:nvPr>
            <p:ph type="dt" idx="11"/>
          </p:nvPr>
        </p:nvSpPr>
        <p:spPr/>
        <p:txBody>
          <a:bodyPr/>
          <a:lstStyle/>
          <a:p>
            <a:fld id="{C9D1C2AE-08C5-48FB-8909-3C91B9C969CC}" type="datetime8">
              <a:rPr lang="en-US" smtClean="0">
                <a:solidFill>
                  <a:prstClr val="black"/>
                </a:solidFill>
              </a:rPr>
              <a:t>6/23/2016 1:07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604856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EC6C0B-43A9-45BC-BDC5-8CAB71C27225}"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668258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FD625-F817-4009-880A-E847E0F61431}"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24308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D1BB7C-7301-4EC8-B231-0E3DF84E93D1}"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633639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E0D2CC-3148-4A2C-8702-A8D3DCD2E962}"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26974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AD76931-7B60-4031-9B57-5CA79B5C8A87}"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419528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B357A0C-9F9E-4C93-83CA-2FB54F49973D}"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409825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No tile">
    <p:spTree>
      <p:nvGrpSpPr>
        <p:cNvPr id="1" name=""/>
        <p:cNvGrpSpPr/>
        <p:nvPr/>
      </p:nvGrpSpPr>
      <p:grpSpPr>
        <a:xfrm>
          <a:off x="0" y="0"/>
          <a:ext cx="0" cy="0"/>
          <a:chOff x="0" y="0"/>
          <a:chExt cx="0" cy="0"/>
        </a:xfrm>
      </p:grpSpPr>
      <p:sp>
        <p:nvSpPr>
          <p:cNvPr id="2" name="Rectangle 1"/>
          <p:cNvSpPr/>
          <p:nvPr userDrawn="1"/>
        </p:nvSpPr>
        <p:spPr bwMode="auto">
          <a:xfrm>
            <a:off x="205961" y="2119164"/>
            <a:ext cx="4800192"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20247" y="2308555"/>
            <a:ext cx="8914642" cy="2714186"/>
          </a:xfrm>
          <a:prstGeom prst="rect">
            <a:avLst/>
          </a:prstGeom>
          <a:noFill/>
        </p:spPr>
        <p:txBody>
          <a:bodyPr wrap="square" lIns="137148" tIns="109719" rIns="137148" bIns="109719" rtlCol="0">
            <a:spAutoFit/>
          </a:bodyPr>
          <a:lstStyle/>
          <a:p>
            <a:pPr>
              <a:lnSpc>
                <a:spcPct val="90000"/>
              </a:lnSpc>
              <a:spcAft>
                <a:spcPts val="450"/>
              </a:spcAft>
            </a:pPr>
            <a:r>
              <a:rPr lang="en-US" sz="5999" dirty="0">
                <a:gradFill>
                  <a:gsLst>
                    <a:gs pos="2917">
                      <a:schemeClr val="tx1"/>
                    </a:gs>
                    <a:gs pos="30000">
                      <a:schemeClr val="tx1"/>
                    </a:gs>
                  </a:gsLst>
                  <a:lin ang="5400000" scaled="0"/>
                </a:gradFill>
                <a:latin typeface="+mj-lt"/>
              </a:rPr>
              <a:t>Machine Learning, Analytics &amp; Data Science Conference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50939" y="489050"/>
            <a:ext cx="1164599" cy="332660"/>
          </a:xfrm>
          <a:prstGeom prst="rect">
            <a:avLst/>
          </a:prstGeom>
        </p:spPr>
      </p:pic>
      <p:sp>
        <p:nvSpPr>
          <p:cNvPr id="11" name="TextBox 10"/>
          <p:cNvSpPr txBox="1"/>
          <p:nvPr userDrawn="1"/>
        </p:nvSpPr>
        <p:spPr bwMode="white">
          <a:xfrm>
            <a:off x="220247" y="5776608"/>
            <a:ext cx="7645618" cy="699404"/>
          </a:xfrm>
          <a:prstGeom prst="rect">
            <a:avLst/>
          </a:prstGeom>
          <a:noFill/>
        </p:spPr>
        <p:txBody>
          <a:bodyPr wrap="square" lIns="137148" tIns="109719" rIns="137148" bIns="109719" rtlCol="0">
            <a:spAutoFit/>
          </a:bodyPr>
          <a:lstStyle/>
          <a:p>
            <a:pPr>
              <a:lnSpc>
                <a:spcPct val="90000"/>
              </a:lnSpc>
              <a:spcAft>
                <a:spcPts val="450"/>
              </a:spcAft>
            </a:pPr>
            <a:r>
              <a:rPr lang="en-US" sz="3450" dirty="0">
                <a:gradFill>
                  <a:gsLst>
                    <a:gs pos="2917">
                      <a:schemeClr val="tx1"/>
                    </a:gs>
                    <a:gs pos="30000">
                      <a:schemeClr val="tx1"/>
                    </a:gs>
                  </a:gsLst>
                  <a:lin ang="5400000" scaled="0"/>
                </a:gradFill>
                <a:latin typeface="+mj-lt"/>
              </a:rPr>
              <a:t>December 7 – 8, 2015  •  MSCC</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655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05961" y="1209973"/>
            <a:ext cx="7541968" cy="3658890"/>
          </a:xfrm>
          <a:noFill/>
        </p:spPr>
        <p:txBody>
          <a:bodyPr tIns="91440" bIns="91440" anchor="t" anchorCtr="0">
            <a:noAutofit/>
          </a:bodyPr>
          <a:lstStyle>
            <a:lvl1pPr>
              <a:defRPr lang="en-US" sz="5399"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3" y="1241429"/>
            <a:ext cx="4114449" cy="1555554"/>
          </a:xfrm>
        </p:spPr>
        <p:txBody>
          <a:bodyPr>
            <a:spAutoFit/>
          </a:bodyPr>
          <a:lstStyle>
            <a:lvl1pPr>
              <a:defRPr sz="494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664473" y="3"/>
            <a:ext cx="4662091" cy="6992587"/>
          </a:xfrm>
          <a:blipFill>
            <a:blip r:embed="rId2"/>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3" name="Slide Number Placeholder 2"/>
          <p:cNvSpPr>
            <a:spLocks noGrp="1"/>
          </p:cNvSpPr>
          <p:nvPr>
            <p:ph type="sldNum" sz="quarter" idx="11"/>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Accent 1">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Accent 2">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Accent 3">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Accent 4">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hoto_Animated">
    <p:spTree>
      <p:nvGrpSpPr>
        <p:cNvPr id="1" name=""/>
        <p:cNvGrpSpPr/>
        <p:nvPr/>
      </p:nvGrpSpPr>
      <p:grpSpPr>
        <a:xfrm>
          <a:off x="0" y="0"/>
          <a:ext cx="0" cy="0"/>
          <a:chOff x="0" y="0"/>
          <a:chExt cx="0" cy="0"/>
        </a:xfrm>
      </p:grpSpPr>
      <p:sp>
        <p:nvSpPr>
          <p:cNvPr id="8" name="Rectangle 7"/>
          <p:cNvSpPr/>
          <p:nvPr userDrawn="1"/>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9" name="Title 1"/>
          <p:cNvSpPr>
            <a:spLocks noGrp="1"/>
          </p:cNvSpPr>
          <p:nvPr>
            <p:ph type="title" hasCustomPrompt="1"/>
          </p:nvPr>
        </p:nvSpPr>
        <p:spPr bwMode="auto">
          <a:xfrm>
            <a:off x="206010" y="1211263"/>
            <a:ext cx="6171627" cy="1828800"/>
          </a:xfrm>
          <a:noFill/>
        </p:spPr>
        <p:txBody>
          <a:bodyPr lIns="146304" tIns="91440" rIns="146304" bIns="91440" anchor="t" anchorCtr="0"/>
          <a:lstStyle>
            <a:lvl1pPr>
              <a:defRPr sz="4049" spc="-75"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040063"/>
            <a:ext cx="6172866" cy="1828800"/>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defRPr>
            </a:lvl1pPr>
          </a:lstStyle>
          <a:p>
            <a:pPr lvl="0"/>
            <a:r>
              <a:rPr lang="en-US" dirty="0"/>
              <a:t>Speaker Name</a:t>
            </a:r>
          </a:p>
        </p:txBody>
      </p:sp>
      <p:sp>
        <p:nvSpPr>
          <p:cNvPr id="2" name="Slide Number Placeholder 1"/>
          <p:cNvSpPr>
            <a:spLocks noGrp="1"/>
          </p:cNvSpPr>
          <p:nvPr>
            <p:ph type="sldNum" sz="quarter" idx="15"/>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82150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5962" y="1221160"/>
            <a:ext cx="8914641" cy="1543115"/>
          </a:xfrm>
        </p:spPr>
        <p:txBody>
          <a:bodyPr/>
          <a:lstStyle>
            <a:lvl1pPr marL="0" indent="0">
              <a:buNone/>
              <a:defRPr sz="247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1"/>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5962" y="6294479"/>
            <a:ext cx="8914641"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344395" y="3145040"/>
            <a:ext cx="2468670" cy="705836"/>
          </a:xfrm>
          <a:prstGeom prst="rect">
            <a:avLst/>
          </a:prstGeom>
        </p:spPr>
      </p:pic>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2" name="Slide Number Placeholder 1"/>
          <p:cNvSpPr>
            <a:spLocks noGrp="1"/>
          </p:cNvSpPr>
          <p:nvPr>
            <p:ph type="sldNum" sz="quarter" idx="12"/>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Walkin No tile">
    <p:spTree>
      <p:nvGrpSpPr>
        <p:cNvPr id="1" name=""/>
        <p:cNvGrpSpPr/>
        <p:nvPr/>
      </p:nvGrpSpPr>
      <p:grpSpPr>
        <a:xfrm>
          <a:off x="0" y="0"/>
          <a:ext cx="0" cy="0"/>
          <a:chOff x="0" y="0"/>
          <a:chExt cx="0" cy="0"/>
        </a:xfrm>
      </p:grpSpPr>
      <p:sp>
        <p:nvSpPr>
          <p:cNvPr id="2" name="Rectangle 1"/>
          <p:cNvSpPr/>
          <p:nvPr/>
        </p:nvSpPr>
        <p:spPr bwMode="auto">
          <a:xfrm>
            <a:off x="205961" y="2119164"/>
            <a:ext cx="4800192"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bwMode="white">
          <a:xfrm>
            <a:off x="220247" y="2308555"/>
            <a:ext cx="8914642" cy="2714186"/>
          </a:xfrm>
          <a:prstGeom prst="rect">
            <a:avLst/>
          </a:prstGeom>
          <a:noFill/>
        </p:spPr>
        <p:txBody>
          <a:bodyPr wrap="square" lIns="137148" tIns="109719" rIns="137148" bIns="109719" rtlCol="0">
            <a:spAutoFit/>
          </a:bodyPr>
          <a:lstStyle/>
          <a:p>
            <a:pPr>
              <a:lnSpc>
                <a:spcPct val="90000"/>
              </a:lnSpc>
              <a:spcAft>
                <a:spcPts val="450"/>
              </a:spcAft>
            </a:pPr>
            <a:r>
              <a:rPr lang="en-US" sz="5999" dirty="0">
                <a:gradFill>
                  <a:gsLst>
                    <a:gs pos="2917">
                      <a:schemeClr val="tx1"/>
                    </a:gs>
                    <a:gs pos="30000">
                      <a:schemeClr val="tx1"/>
                    </a:gs>
                  </a:gsLst>
                  <a:lin ang="5400000" scaled="0"/>
                </a:gradFill>
                <a:latin typeface="+mj-lt"/>
              </a:rPr>
              <a:t>Machine Learning, Analytics &amp; Data Science Conference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50939" y="489050"/>
            <a:ext cx="1164599" cy="332660"/>
          </a:xfrm>
          <a:prstGeom prst="rect">
            <a:avLst/>
          </a:prstGeom>
        </p:spPr>
      </p:pic>
      <p:sp>
        <p:nvSpPr>
          <p:cNvPr id="11" name="TextBox 10"/>
          <p:cNvSpPr txBox="1"/>
          <p:nvPr/>
        </p:nvSpPr>
        <p:spPr bwMode="white">
          <a:xfrm>
            <a:off x="220247" y="5776608"/>
            <a:ext cx="7645618" cy="699404"/>
          </a:xfrm>
          <a:prstGeom prst="rect">
            <a:avLst/>
          </a:prstGeom>
          <a:noFill/>
        </p:spPr>
        <p:txBody>
          <a:bodyPr wrap="square" lIns="137148" tIns="109719" rIns="137148" bIns="109719" rtlCol="0">
            <a:spAutoFit/>
          </a:bodyPr>
          <a:lstStyle/>
          <a:p>
            <a:pPr>
              <a:lnSpc>
                <a:spcPct val="90000"/>
              </a:lnSpc>
              <a:spcAft>
                <a:spcPts val="450"/>
              </a:spcAft>
            </a:pPr>
            <a:r>
              <a:rPr lang="en-US" sz="3450" dirty="0">
                <a:gradFill>
                  <a:gsLst>
                    <a:gs pos="2917">
                      <a:schemeClr val="tx1"/>
                    </a:gs>
                    <a:gs pos="30000">
                      <a:schemeClr val="tx1"/>
                    </a:gs>
                  </a:gsLst>
                  <a:lin ang="5400000" scaled="0"/>
                </a:gradFill>
                <a:latin typeface="+mj-lt"/>
              </a:rPr>
              <a:t>December 7 – 8, 2015  •  MSCC</a:t>
            </a:r>
          </a:p>
        </p:txBody>
      </p:sp>
      <p:sp>
        <p:nvSpPr>
          <p:cNvPr id="6" name="Rectangle 5"/>
          <p:cNvSpPr/>
          <p:nvPr userDrawn="1"/>
        </p:nvSpPr>
        <p:spPr bwMode="auto">
          <a:xfrm>
            <a:off x="205961" y="2119164"/>
            <a:ext cx="4800192"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userDrawn="1"/>
        </p:nvSpPr>
        <p:spPr bwMode="white">
          <a:xfrm>
            <a:off x="220247" y="2308555"/>
            <a:ext cx="8914642" cy="2714186"/>
          </a:xfrm>
          <a:prstGeom prst="rect">
            <a:avLst/>
          </a:prstGeom>
          <a:noFill/>
        </p:spPr>
        <p:txBody>
          <a:bodyPr wrap="square" lIns="137148" tIns="109719" rIns="137148" bIns="109719" rtlCol="0">
            <a:spAutoFit/>
          </a:bodyPr>
          <a:lstStyle/>
          <a:p>
            <a:pPr>
              <a:lnSpc>
                <a:spcPct val="90000"/>
              </a:lnSpc>
              <a:spcAft>
                <a:spcPts val="450"/>
              </a:spcAft>
            </a:pPr>
            <a:r>
              <a:rPr lang="en-US" sz="5999" dirty="0">
                <a:gradFill>
                  <a:gsLst>
                    <a:gs pos="2917">
                      <a:schemeClr val="tx1"/>
                    </a:gs>
                    <a:gs pos="30000">
                      <a:schemeClr val="tx1"/>
                    </a:gs>
                  </a:gsLst>
                  <a:lin ang="5400000" scaled="0"/>
                </a:gradFill>
                <a:latin typeface="+mj-lt"/>
              </a:rPr>
              <a:t>Machine Learning, Analytics &amp; Data Science Conference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50939" y="489050"/>
            <a:ext cx="1164599" cy="332660"/>
          </a:xfrm>
          <a:prstGeom prst="rect">
            <a:avLst/>
          </a:prstGeom>
        </p:spPr>
      </p:pic>
      <p:sp>
        <p:nvSpPr>
          <p:cNvPr id="12" name="TextBox 11"/>
          <p:cNvSpPr txBox="1"/>
          <p:nvPr userDrawn="1"/>
        </p:nvSpPr>
        <p:spPr bwMode="white">
          <a:xfrm>
            <a:off x="220247" y="5776608"/>
            <a:ext cx="7645618" cy="699404"/>
          </a:xfrm>
          <a:prstGeom prst="rect">
            <a:avLst/>
          </a:prstGeom>
          <a:noFill/>
        </p:spPr>
        <p:txBody>
          <a:bodyPr wrap="square" lIns="137148" tIns="109719" rIns="137148" bIns="109719" rtlCol="0">
            <a:spAutoFit/>
          </a:bodyPr>
          <a:lstStyle/>
          <a:p>
            <a:pPr>
              <a:lnSpc>
                <a:spcPct val="90000"/>
              </a:lnSpc>
              <a:spcAft>
                <a:spcPts val="450"/>
              </a:spcAft>
            </a:pPr>
            <a:r>
              <a:rPr lang="en-US" sz="3450" dirty="0">
                <a:gradFill>
                  <a:gsLst>
                    <a:gs pos="2917">
                      <a:schemeClr val="tx1"/>
                    </a:gs>
                    <a:gs pos="30000">
                      <a:schemeClr val="tx1"/>
                    </a:gs>
                  </a:gsLst>
                  <a:lin ang="5400000" scaled="0"/>
                </a:gradFill>
                <a:latin typeface="+mj-lt"/>
              </a:rPr>
              <a:t>December 7 – 8, 2015  •  MSCC</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411780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Photo_Animated">
    <p:spTree>
      <p:nvGrpSpPr>
        <p:cNvPr id="1" name=""/>
        <p:cNvGrpSpPr/>
        <p:nvPr/>
      </p:nvGrpSpPr>
      <p:grpSpPr>
        <a:xfrm>
          <a:off x="0" y="0"/>
          <a:ext cx="0" cy="0"/>
          <a:chOff x="0" y="0"/>
          <a:chExt cx="0" cy="0"/>
        </a:xfrm>
      </p:grpSpPr>
      <p:sp>
        <p:nvSpPr>
          <p:cNvPr id="8" name="Rectangle 7"/>
          <p:cNvSpPr/>
          <p:nvPr/>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9" name="Title 1"/>
          <p:cNvSpPr>
            <a:spLocks noGrp="1"/>
          </p:cNvSpPr>
          <p:nvPr>
            <p:ph type="title" hasCustomPrompt="1"/>
          </p:nvPr>
        </p:nvSpPr>
        <p:spPr bwMode="auto">
          <a:xfrm>
            <a:off x="206010" y="1211263"/>
            <a:ext cx="6171627" cy="1828800"/>
          </a:xfrm>
          <a:noFill/>
        </p:spPr>
        <p:txBody>
          <a:bodyPr lIns="146304" tIns="91440" rIns="146304" bIns="91440" anchor="t" anchorCtr="0"/>
          <a:lstStyle>
            <a:lvl1pPr>
              <a:defRPr sz="4049" spc="-75"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040063"/>
            <a:ext cx="6172866" cy="1828800"/>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defRPr>
            </a:lvl1pPr>
          </a:lstStyle>
          <a:p>
            <a:pPr lvl="0"/>
            <a:r>
              <a:rPr lang="en-US" dirty="0"/>
              <a:t>Speaker Name</a:t>
            </a:r>
          </a:p>
        </p:txBody>
      </p:sp>
      <p:sp>
        <p:nvSpPr>
          <p:cNvPr id="7" name="Rectangle 6"/>
          <p:cNvSpPr/>
          <p:nvPr userDrawn="1"/>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2" name="Slide Number Placeholder 1"/>
          <p:cNvSpPr>
            <a:spLocks noGrp="1"/>
          </p:cNvSpPr>
          <p:nvPr>
            <p:ph type="sldNum" sz="quarter" idx="15"/>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36297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par>
                                <p:cTn id="32" presetID="1" presetClass="entr" presetSubtype="0" fill="hold" grpId="2" nodeType="withEffect">
                                  <p:stCondLst>
                                    <p:cond delay="400"/>
                                  </p:stCondLst>
                                  <p:childTnLst>
                                    <p:set>
                                      <p:cBhvr>
                                        <p:cTn id="33" dur="1" fill="hold">
                                          <p:stCondLst>
                                            <p:cond delay="0"/>
                                          </p:stCondLst>
                                        </p:cTn>
                                        <p:tgtEl>
                                          <p:spTgt spid="7"/>
                                        </p:tgtEl>
                                        <p:attrNameLst>
                                          <p:attrName>style.visibility</p:attrName>
                                        </p:attrNameLst>
                                      </p:cBhvr>
                                      <p:to>
                                        <p:strVal val="visible"/>
                                      </p:to>
                                    </p:set>
                                  </p:childTnLst>
                                </p:cTn>
                              </p:par>
                              <p:par>
                                <p:cTn id="34" presetID="42" presetClass="path" presetSubtype="0" decel="100000" fill="hold" grpId="0" nodeType="withEffect">
                                  <p:stCondLst>
                                    <p:cond delay="400"/>
                                  </p:stCondLst>
                                  <p:childTnLst>
                                    <p:animMotion origin="layout" path="M -0.33099 -4.5892E-6 L 1.31478E-6 -4.5892E-6 " pathEditMode="relative" rAng="0" ptsTypes="AA">
                                      <p:cBhvr>
                                        <p:cTn id="35" dur="400" fill="hold"/>
                                        <p:tgtEl>
                                          <p:spTgt spid="7"/>
                                        </p:tgtEl>
                                        <p:attrNameLst>
                                          <p:attrName>ppt_x</p:attrName>
                                          <p:attrName>ppt_y</p:attrName>
                                        </p:attrNameLst>
                                      </p:cBhvr>
                                      <p:rCtr x="16543" y="0"/>
                                    </p:animMotion>
                                  </p:childTnLst>
                                </p:cTn>
                              </p:par>
                              <p:par>
                                <p:cTn id="36" presetID="6" presetClass="emph" presetSubtype="0" accel="100000" autoRev="1" fill="hold" grpId="1" nodeType="withEffect">
                                  <p:stCondLst>
                                    <p:cond delay="0"/>
                                  </p:stCondLst>
                                  <p:childTnLst>
                                    <p:animScale>
                                      <p:cBhvr>
                                        <p:cTn id="37" dur="400" fill="hold"/>
                                        <p:tgtEl>
                                          <p:spTgt spid="7"/>
                                        </p:tgtEl>
                                      </p:cBhvr>
                                      <p:by x="0" y="100000"/>
                                    </p:animScale>
                                  </p:childTnLst>
                                </p:cTn>
                              </p:par>
                              <p:par>
                                <p:cTn id="38" presetID="10" presetClass="entr" presetSubtype="0" fill="hold" nodeType="withEffect">
                                  <p:stCondLst>
                                    <p:cond delay="9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950"/>
                                        <p:tgtEl>
                                          <p:spTgt spid="12"/>
                                        </p:tgtEl>
                                      </p:cBhvr>
                                    </p:animEffect>
                                  </p:childTnLst>
                                </p:cTn>
                              </p:par>
                              <p:par>
                                <p:cTn id="41" presetID="63" presetClass="path" presetSubtype="0" decel="100000" fill="hold" nodeType="withEffect">
                                  <p:stCondLst>
                                    <p:cond delay="900"/>
                                  </p:stCondLst>
                                  <p:childTnLst>
                                    <p:animMotion origin="layout" path="M -0.01455 -1.34362E-6 L -3.90605E-7 -1.34362E-6 " pathEditMode="relative" rAng="0" ptsTypes="AA">
                                      <p:cBhvr>
                                        <p:cTn id="42" dur="950" fill="hold"/>
                                        <p:tgtEl>
                                          <p:spTgt spid="12"/>
                                        </p:tgtEl>
                                        <p:attrNameLst>
                                          <p:attrName>ppt_x</p:attrName>
                                          <p:attrName>ppt_y</p:attrName>
                                        </p:attrNameLst>
                                      </p:cBhvr>
                                      <p:rCtr x="728" y="0"/>
                                    </p:animMotion>
                                  </p:childTnLst>
                                </p:cTn>
                              </p:par>
                              <p:par>
                                <p:cTn id="43" presetID="6" presetClass="emph" presetSubtype="0" accel="100000" autoRev="1" fill="hold" nodeType="withEffect">
                                  <p:stCondLst>
                                    <p:cond delay="200"/>
                                  </p:stCondLst>
                                  <p:childTnLst>
                                    <p:animScale>
                                      <p:cBhvr>
                                        <p:cTn id="44" dur="500" fill="hold"/>
                                        <p:tgtEl>
                                          <p:spTgt spid="12"/>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P spid="7" grpId="0" animBg="1"/>
      <p:bldP spid="7" grpId="1" animBg="1"/>
      <p:bldP spid="7" grpId="2"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Slide Photo_Static">
    <p:spTree>
      <p:nvGrpSpPr>
        <p:cNvPr id="1" name=""/>
        <p:cNvGrpSpPr/>
        <p:nvPr/>
      </p:nvGrpSpPr>
      <p:grpSpPr>
        <a:xfrm>
          <a:off x="0" y="0"/>
          <a:ext cx="0" cy="0"/>
          <a:chOff x="0" y="0"/>
          <a:chExt cx="0" cy="0"/>
        </a:xfrm>
      </p:grpSpPr>
      <p:sp>
        <p:nvSpPr>
          <p:cNvPr id="8" name="Rectangle 7"/>
          <p:cNvSpPr/>
          <p:nvPr/>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9" name="Title 1"/>
          <p:cNvSpPr>
            <a:spLocks noGrp="1"/>
          </p:cNvSpPr>
          <p:nvPr>
            <p:ph type="title" hasCustomPrompt="1"/>
          </p:nvPr>
        </p:nvSpPr>
        <p:spPr bwMode="auto">
          <a:xfrm>
            <a:off x="206010" y="1211263"/>
            <a:ext cx="6171627" cy="1828800"/>
          </a:xfrm>
          <a:noFill/>
        </p:spPr>
        <p:txBody>
          <a:bodyPr lIns="146304" tIns="91440" rIns="146304" bIns="91440" anchor="t" anchorCtr="0"/>
          <a:lstStyle>
            <a:lvl1pPr>
              <a:defRPr sz="4049" spc="-75"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040063"/>
            <a:ext cx="6172866" cy="1828800"/>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defRPr>
            </a:lvl1pPr>
          </a:lstStyle>
          <a:p>
            <a:pPr lvl="0"/>
            <a:r>
              <a:rPr lang="en-US" dirty="0"/>
              <a:t>Speaker Name</a:t>
            </a:r>
          </a:p>
        </p:txBody>
      </p:sp>
      <p:sp>
        <p:nvSpPr>
          <p:cNvPr id="7" name="Rectangle 6"/>
          <p:cNvSpPr/>
          <p:nvPr userDrawn="1"/>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2" name="Slide Number Placeholder 1"/>
          <p:cNvSpPr>
            <a:spLocks noGrp="1"/>
          </p:cNvSpPr>
          <p:nvPr>
            <p:ph type="sldNum" sz="quarter" idx="15"/>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22288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par>
                                <p:cTn id="32" presetID="1" presetClass="entr" presetSubtype="0" fill="hold" grpId="2" nodeType="withEffect">
                                  <p:stCondLst>
                                    <p:cond delay="400"/>
                                  </p:stCondLst>
                                  <p:childTnLst>
                                    <p:set>
                                      <p:cBhvr>
                                        <p:cTn id="33" dur="1" fill="hold">
                                          <p:stCondLst>
                                            <p:cond delay="0"/>
                                          </p:stCondLst>
                                        </p:cTn>
                                        <p:tgtEl>
                                          <p:spTgt spid="7"/>
                                        </p:tgtEl>
                                        <p:attrNameLst>
                                          <p:attrName>style.visibility</p:attrName>
                                        </p:attrNameLst>
                                      </p:cBhvr>
                                      <p:to>
                                        <p:strVal val="visible"/>
                                      </p:to>
                                    </p:set>
                                  </p:childTnLst>
                                </p:cTn>
                              </p:par>
                              <p:par>
                                <p:cTn id="34" presetID="42" presetClass="path" presetSubtype="0" decel="100000" fill="hold" grpId="0" nodeType="withEffect">
                                  <p:stCondLst>
                                    <p:cond delay="400"/>
                                  </p:stCondLst>
                                  <p:childTnLst>
                                    <p:animMotion origin="layout" path="M -0.33099 -4.5892E-6 L 1.31478E-6 -4.5892E-6 " pathEditMode="relative" rAng="0" ptsTypes="AA">
                                      <p:cBhvr>
                                        <p:cTn id="35" dur="400" fill="hold"/>
                                        <p:tgtEl>
                                          <p:spTgt spid="7"/>
                                        </p:tgtEl>
                                        <p:attrNameLst>
                                          <p:attrName>ppt_x</p:attrName>
                                          <p:attrName>ppt_y</p:attrName>
                                        </p:attrNameLst>
                                      </p:cBhvr>
                                      <p:rCtr x="16543" y="0"/>
                                    </p:animMotion>
                                  </p:childTnLst>
                                </p:cTn>
                              </p:par>
                              <p:par>
                                <p:cTn id="36" presetID="6" presetClass="emph" presetSubtype="0" accel="100000" autoRev="1" fill="hold" grpId="1" nodeType="withEffect">
                                  <p:stCondLst>
                                    <p:cond delay="0"/>
                                  </p:stCondLst>
                                  <p:childTnLst>
                                    <p:animScale>
                                      <p:cBhvr>
                                        <p:cTn id="37" dur="400" fill="hold"/>
                                        <p:tgtEl>
                                          <p:spTgt spid="7"/>
                                        </p:tgtEl>
                                      </p:cBhvr>
                                      <p:by x="0" y="100000"/>
                                    </p:animScale>
                                  </p:childTnLst>
                                </p:cTn>
                              </p:par>
                              <p:par>
                                <p:cTn id="38" presetID="10" presetClass="entr" presetSubtype="0" fill="hold" nodeType="withEffect">
                                  <p:stCondLst>
                                    <p:cond delay="9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950"/>
                                        <p:tgtEl>
                                          <p:spTgt spid="12"/>
                                        </p:tgtEl>
                                      </p:cBhvr>
                                    </p:animEffect>
                                  </p:childTnLst>
                                </p:cTn>
                              </p:par>
                              <p:par>
                                <p:cTn id="41" presetID="63" presetClass="path" presetSubtype="0" decel="100000" fill="hold" nodeType="withEffect">
                                  <p:stCondLst>
                                    <p:cond delay="900"/>
                                  </p:stCondLst>
                                  <p:childTnLst>
                                    <p:animMotion origin="layout" path="M -0.01455 -1.34362E-6 L -3.90605E-7 -1.34362E-6 " pathEditMode="relative" rAng="0" ptsTypes="AA">
                                      <p:cBhvr>
                                        <p:cTn id="42" dur="950" fill="hold"/>
                                        <p:tgtEl>
                                          <p:spTgt spid="12"/>
                                        </p:tgtEl>
                                        <p:attrNameLst>
                                          <p:attrName>ppt_x</p:attrName>
                                          <p:attrName>ppt_y</p:attrName>
                                        </p:attrNameLst>
                                      </p:cBhvr>
                                      <p:rCtr x="728" y="0"/>
                                    </p:animMotion>
                                  </p:childTnLst>
                                </p:cTn>
                              </p:par>
                              <p:par>
                                <p:cTn id="43" presetID="6" presetClass="emph" presetSubtype="0" accel="100000" autoRev="1" fill="hold" nodeType="withEffect">
                                  <p:stCondLst>
                                    <p:cond delay="200"/>
                                  </p:stCondLst>
                                  <p:childTnLst>
                                    <p:animScale>
                                      <p:cBhvr>
                                        <p:cTn id="44" dur="500" fill="hold"/>
                                        <p:tgtEl>
                                          <p:spTgt spid="12"/>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P spid="7" grpId="0" animBg="1"/>
      <p:bldP spid="7" grpId="1" animBg="1"/>
      <p:bldP spid="7" grpId="2"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5961" y="1212850"/>
            <a:ext cx="8914642" cy="156504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2724520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3"/>
            <a:ext cx="8914642" cy="1615827"/>
          </a:xfrm>
        </p:spPr>
        <p:txBody>
          <a:bodyPr>
            <a:spAutoFit/>
          </a:bodyPr>
          <a:lstStyle>
            <a:lvl1pPr>
              <a:defRPr sz="3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412125095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3"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5"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420768444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3" y="1212852"/>
            <a:ext cx="4114449" cy="1865126"/>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5" y="1212852"/>
            <a:ext cx="4114449" cy="1865126"/>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6632535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hoto_Static">
    <p:spTree>
      <p:nvGrpSpPr>
        <p:cNvPr id="1" name=""/>
        <p:cNvGrpSpPr/>
        <p:nvPr/>
      </p:nvGrpSpPr>
      <p:grpSpPr>
        <a:xfrm>
          <a:off x="0" y="0"/>
          <a:ext cx="0" cy="0"/>
          <a:chOff x="0" y="0"/>
          <a:chExt cx="0" cy="0"/>
        </a:xfrm>
      </p:grpSpPr>
      <p:sp>
        <p:nvSpPr>
          <p:cNvPr id="8" name="Rectangle 7"/>
          <p:cNvSpPr/>
          <p:nvPr userDrawn="1"/>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9" name="Title 1"/>
          <p:cNvSpPr>
            <a:spLocks noGrp="1"/>
          </p:cNvSpPr>
          <p:nvPr>
            <p:ph type="title" hasCustomPrompt="1"/>
          </p:nvPr>
        </p:nvSpPr>
        <p:spPr bwMode="auto">
          <a:xfrm>
            <a:off x="206010" y="1211263"/>
            <a:ext cx="6171627" cy="1828800"/>
          </a:xfrm>
          <a:noFill/>
        </p:spPr>
        <p:txBody>
          <a:bodyPr lIns="146304" tIns="91440" rIns="146304" bIns="91440" anchor="t" anchorCtr="0"/>
          <a:lstStyle>
            <a:lvl1pPr>
              <a:defRPr sz="4049" spc="-75"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040063"/>
            <a:ext cx="6172866" cy="1828800"/>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defRPr>
            </a:lvl1pPr>
          </a:lstStyle>
          <a:p>
            <a:pPr lvl="0"/>
            <a:r>
              <a:rPr lang="en-US" dirty="0"/>
              <a:t>Speaker Name</a:t>
            </a:r>
          </a:p>
        </p:txBody>
      </p:sp>
      <p:sp>
        <p:nvSpPr>
          <p:cNvPr id="2" name="Slide Number Placeholder 1"/>
          <p:cNvSpPr>
            <a:spLocks noGrp="1"/>
          </p:cNvSpPr>
          <p:nvPr>
            <p:ph type="sldNum" sz="quarter" idx="15"/>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31411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7403287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05961" y="1209973"/>
            <a:ext cx="7541968" cy="2744490"/>
          </a:xfrm>
          <a:noFill/>
        </p:spPr>
        <p:txBody>
          <a:bodyPr tIns="91440" bIns="91440" anchor="t" anchorCtr="0">
            <a:noAutofit/>
          </a:bodyPr>
          <a:lstStyle>
            <a:lvl1pPr>
              <a:defRPr sz="5399"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05962" y="3954463"/>
            <a:ext cx="7543159" cy="1828800"/>
          </a:xfrm>
          <a:noFill/>
        </p:spPr>
        <p:txBody>
          <a:bodyPr lIns="182880" tIns="146304" rIns="182880" bIns="146304">
            <a:noAutofit/>
          </a:bodyPr>
          <a:lstStyle>
            <a:lvl1pPr marL="0" indent="0">
              <a:spcBef>
                <a:spcPts val="0"/>
              </a:spcBef>
              <a:buNone/>
              <a:defRPr sz="24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3" name="Slide Number Placeholder 2"/>
          <p:cNvSpPr>
            <a:spLocks noGrp="1"/>
          </p:cNvSpPr>
          <p:nvPr>
            <p:ph type="sldNum" sz="quarter" idx="13"/>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9060970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05961" y="1209973"/>
            <a:ext cx="7541968" cy="3658890"/>
          </a:xfrm>
          <a:noFill/>
        </p:spPr>
        <p:txBody>
          <a:bodyPr tIns="91440" bIns="91440" anchor="t" anchorCtr="0">
            <a:noAutofit/>
          </a:bodyPr>
          <a:lstStyle>
            <a:lvl1pPr>
              <a:defRPr lang="en-US" sz="5399"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7364865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Section Title 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4203802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ection Title 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9068339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ction Title 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130114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Section Title Accent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6560735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3" y="1241429"/>
            <a:ext cx="4114449" cy="1555554"/>
          </a:xfrm>
        </p:spPr>
        <p:txBody>
          <a:bodyPr>
            <a:spAutoFit/>
          </a:bodyPr>
          <a:lstStyle>
            <a:lvl1pPr>
              <a:defRPr sz="494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664473" y="3"/>
            <a:ext cx="4662091" cy="6992587"/>
          </a:xfrm>
          <a:blipFill>
            <a:blip r:embed="rId2"/>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3" name="Slide Number Placeholder 2"/>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8114159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Blank Accent 1">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4275216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Blank Accent 2">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8771709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1" y="1212850"/>
            <a:ext cx="8914642" cy="156504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Blank Accent 3">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8122681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Accent 4">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0594149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5962" y="1221160"/>
            <a:ext cx="8914641" cy="1543115"/>
          </a:xfrm>
        </p:spPr>
        <p:txBody>
          <a:bodyPr/>
          <a:lstStyle>
            <a:lvl1pPr marL="0" indent="0">
              <a:buNone/>
              <a:defRPr sz="247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4818006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5962" y="6294479"/>
            <a:ext cx="8914641"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a:stretch>
            <a:fillRect/>
          </a:stretch>
        </p:blipFill>
        <p:spPr>
          <a:xfrm>
            <a:off x="344395" y="3145040"/>
            <a:ext cx="2468670" cy="705836"/>
          </a:xfrm>
          <a:prstGeom prst="rect">
            <a:avLst/>
          </a:prstGeom>
        </p:spPr>
      </p:pic>
      <p:sp>
        <p:nvSpPr>
          <p:cNvPr id="5" name="Text Box 3"/>
          <p:cNvSpPr txBox="1">
            <a:spLocks noChangeArrowheads="1"/>
          </p:cNvSpPr>
          <p:nvPr userDrawn="1"/>
        </p:nvSpPr>
        <p:spPr bwMode="blackWhite">
          <a:xfrm>
            <a:off x="205962" y="6294479"/>
            <a:ext cx="8914641"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2015 Microsoft Corporation. All rights reserved. </a:t>
            </a:r>
          </a:p>
        </p:txBody>
      </p:sp>
      <p:pic>
        <p:nvPicPr>
          <p:cNvPr id="6" name="Picture 5"/>
          <p:cNvPicPr>
            <a:picLocks noChangeAspect="1"/>
          </p:cNvPicPr>
          <p:nvPr userDrawn="1"/>
        </p:nvPicPr>
        <p:blipFill>
          <a:blip r:embed="rId2"/>
          <a:stretch>
            <a:fillRect/>
          </a:stretch>
        </p:blipFill>
        <p:spPr>
          <a:xfrm>
            <a:off x="344395" y="3145040"/>
            <a:ext cx="2468670" cy="705836"/>
          </a:xfrm>
          <a:prstGeom prst="rect">
            <a:avLst/>
          </a:prstGeom>
        </p:spPr>
      </p:pic>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14237535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2" name="Slide Number Placeholder 1"/>
          <p:cNvSpPr>
            <a:spLocks noGrp="1"/>
          </p:cNvSpPr>
          <p:nvPr>
            <p:ph type="sldNum" sz="quarter" idx="12"/>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103174013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3"/>
            <a:ext cx="8914642" cy="1615827"/>
          </a:xfrm>
        </p:spPr>
        <p:txBody>
          <a:bodyPr>
            <a:spAutoFit/>
          </a:bodyPr>
          <a:lstStyle>
            <a:lvl1pPr>
              <a:defRPr sz="3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3"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5"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3" y="1212852"/>
            <a:ext cx="4114449" cy="1865126"/>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5" y="1212852"/>
            <a:ext cx="4114449" cy="1865126"/>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05961" y="1209973"/>
            <a:ext cx="7541968" cy="2744490"/>
          </a:xfrm>
          <a:noFill/>
        </p:spPr>
        <p:txBody>
          <a:bodyPr tIns="91440" bIns="91440" anchor="t" anchorCtr="0">
            <a:noAutofit/>
          </a:bodyPr>
          <a:lstStyle>
            <a:lvl1pPr>
              <a:defRPr sz="5399"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05962" y="3954463"/>
            <a:ext cx="7543159" cy="1828800"/>
          </a:xfrm>
          <a:noFill/>
        </p:spPr>
        <p:txBody>
          <a:bodyPr lIns="182880" tIns="146304" rIns="182880" bIns="146304">
            <a:noAutofit/>
          </a:bodyPr>
          <a:lstStyle>
            <a:lvl1pPr marL="0" indent="0">
              <a:spcBef>
                <a:spcPts val="0"/>
              </a:spcBef>
              <a:buNone/>
              <a:defRPr sz="24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3" name="Slide Number Placeholder 2"/>
          <p:cNvSpPr>
            <a:spLocks noGrp="1"/>
          </p:cNvSpPr>
          <p:nvPr>
            <p:ph type="sldNum" sz="quarter" idx="13"/>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7"/>
            <a:ext cx="891641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5963" y="1212854"/>
            <a:ext cx="8914640" cy="161582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6170207" y="3162308"/>
            <a:ext cx="6995160" cy="670543"/>
          </a:xfrm>
          <a:prstGeom prst="rect">
            <a:avLst/>
          </a:prstGeom>
        </p:spPr>
      </p:pic>
      <p:sp>
        <p:nvSpPr>
          <p:cNvPr id="3" name="Slide Number Placeholder 2"/>
          <p:cNvSpPr>
            <a:spLocks noGrp="1"/>
          </p:cNvSpPr>
          <p:nvPr>
            <p:ph type="sldNum" sz="quarter" idx="4"/>
          </p:nvPr>
        </p:nvSpPr>
        <p:spPr>
          <a:xfrm>
            <a:off x="6586538" y="6483350"/>
            <a:ext cx="20986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5E12838-CFA5-4450-B179-FCAA02CBA0A6}" type="slidenum">
              <a:rPr lang="en-US" smtClean="0"/>
              <a:t>‹#›</a:t>
            </a:fld>
            <a:endParaRPr lang="en-US"/>
          </a:p>
        </p:txBody>
      </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68" r:id="rId2"/>
    <p:sldLayoutId id="2147484270" r:id="rId3"/>
    <p:sldLayoutId id="2147484240" r:id="rId4"/>
    <p:sldLayoutId id="2147484241" r:id="rId5"/>
    <p:sldLayoutId id="2147484244" r:id="rId6"/>
    <p:sldLayoutId id="2147484245" r:id="rId7"/>
    <p:sldLayoutId id="2147484247" r:id="rId8"/>
    <p:sldLayoutId id="2147484249" r:id="rId9"/>
    <p:sldLayoutId id="2147484250" r:id="rId10"/>
    <p:sldLayoutId id="2147484264" r:id="rId11"/>
    <p:sldLayoutId id="2147484251" r:id="rId12"/>
    <p:sldLayoutId id="2147484252" r:id="rId13"/>
    <p:sldLayoutId id="2147484253" r:id="rId14"/>
    <p:sldLayoutId id="2147484254" r:id="rId15"/>
    <p:sldLayoutId id="2147484256" r:id="rId16"/>
    <p:sldLayoutId id="2147484257" r:id="rId17"/>
    <p:sldLayoutId id="2147484258" r:id="rId18"/>
    <p:sldLayoutId id="2147484259" r:id="rId19"/>
    <p:sldLayoutId id="2147484260" r:id="rId20"/>
    <p:sldLayoutId id="2147484261" r:id="rId21"/>
    <p:sldLayoutId id="2147484263" r:id="rId22"/>
  </p:sldLayoutIdLst>
  <p:transition>
    <p:fade/>
  </p:transition>
  <p:hf hdr="0" ftr="0" dt="0"/>
  <p:txStyles>
    <p:titleStyle>
      <a:lvl1pPr algn="l" defTabSz="699463" rtl="0" eaLnBrk="1" latinLnBrk="0" hangingPunct="1">
        <a:lnSpc>
          <a:spcPct val="90000"/>
        </a:lnSpc>
        <a:spcBef>
          <a:spcPct val="0"/>
        </a:spcBef>
        <a:buNone/>
        <a:defRPr lang="en-US" sz="36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30" userDrawn="1">
          <p15:clr>
            <a:srgbClr val="5ACBF0"/>
          </p15:clr>
        </p15:guide>
        <p15:guide id="3" pos="562" userDrawn="1">
          <p15:clr>
            <a:srgbClr val="5ACBF0"/>
          </p15:clr>
        </p15:guide>
        <p15:guide id="4" pos="994" userDrawn="1">
          <p15:clr>
            <a:srgbClr val="5ACBF0"/>
          </p15:clr>
        </p15:guide>
        <p15:guide id="5" pos="1426" userDrawn="1">
          <p15:clr>
            <a:srgbClr val="5ACBF0"/>
          </p15:clr>
        </p15:guide>
        <p15:guide id="6" pos="1858" userDrawn="1">
          <p15:clr>
            <a:srgbClr val="5ACBF0"/>
          </p15:clr>
        </p15:guide>
        <p15:guide id="7" pos="2290" userDrawn="1">
          <p15:clr>
            <a:srgbClr val="5ACBF0"/>
          </p15:clr>
        </p15:guide>
        <p15:guide id="8" pos="2722" userDrawn="1">
          <p15:clr>
            <a:srgbClr val="5ACBF0"/>
          </p15:clr>
        </p15:guide>
        <p15:guide id="9" pos="3153" userDrawn="1">
          <p15:clr>
            <a:srgbClr val="5ACBF0"/>
          </p15:clr>
        </p15:guide>
        <p15:guide id="10" pos="3585" userDrawn="1">
          <p15:clr>
            <a:srgbClr val="5ACBF0"/>
          </p15:clr>
        </p15:guide>
        <p15:guide id="11" pos="4017" userDrawn="1">
          <p15:clr>
            <a:srgbClr val="5ACBF0"/>
          </p15:clr>
        </p15:guide>
        <p15:guide id="12" pos="4449" userDrawn="1">
          <p15:clr>
            <a:srgbClr val="5ACBF0"/>
          </p15:clr>
        </p15:guide>
        <p15:guide id="13" pos="4881" userDrawn="1">
          <p15:clr>
            <a:srgbClr val="5ACBF0"/>
          </p15:clr>
        </p15:guide>
        <p15:guide id="14" pos="5313" userDrawn="1">
          <p15:clr>
            <a:srgbClr val="5ACBF0"/>
          </p15:clr>
        </p15:guide>
        <p15:guide id="15" pos="5745" userDrawn="1">
          <p15:clr>
            <a:srgbClr val="5ACBF0"/>
          </p15:clr>
        </p15:guide>
        <p15:guide id="16" pos="216" userDrawn="1">
          <p15:clr>
            <a:srgbClr val="C35EA4"/>
          </p15:clr>
        </p15:guide>
        <p15:guide id="17" pos="5659"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7"/>
            <a:ext cx="891641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5963" y="1212854"/>
            <a:ext cx="8914640" cy="161582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4"/>
          <a:stretch>
            <a:fillRect/>
          </a:stretch>
        </p:blipFill>
        <p:spPr>
          <a:xfrm rot="5400000">
            <a:off x="6170207" y="3162308"/>
            <a:ext cx="6995160" cy="670543"/>
          </a:xfrm>
          <a:prstGeom prst="rect">
            <a:avLst/>
          </a:prstGeom>
        </p:spPr>
      </p:pic>
      <p:pic>
        <p:nvPicPr>
          <p:cNvPr id="5" name="Picture 4"/>
          <p:cNvPicPr>
            <a:picLocks noChangeAspect="1"/>
          </p:cNvPicPr>
          <p:nvPr userDrawn="1"/>
        </p:nvPicPr>
        <p:blipFill>
          <a:blip r:embed="rId24"/>
          <a:stretch>
            <a:fillRect/>
          </a:stretch>
        </p:blipFill>
        <p:spPr>
          <a:xfrm rot="5400000">
            <a:off x="6170207" y="3162308"/>
            <a:ext cx="6995160" cy="670543"/>
          </a:xfrm>
          <a:prstGeom prst="rect">
            <a:avLst/>
          </a:prstGeom>
        </p:spPr>
      </p:pic>
      <p:sp>
        <p:nvSpPr>
          <p:cNvPr id="3" name="Slide Number Placeholder 2"/>
          <p:cNvSpPr>
            <a:spLocks noGrp="1"/>
          </p:cNvSpPr>
          <p:nvPr>
            <p:ph type="sldNum" sz="quarter" idx="4"/>
          </p:nvPr>
        </p:nvSpPr>
        <p:spPr>
          <a:xfrm>
            <a:off x="6586538" y="6483350"/>
            <a:ext cx="20986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34990F19-4AF9-4079-9E3A-38E608497707}" type="slidenum">
              <a:rPr lang="en-US" smtClean="0"/>
              <a:t>‹#›</a:t>
            </a:fld>
            <a:endParaRPr lang="en-US"/>
          </a:p>
        </p:txBody>
      </p:sp>
    </p:spTree>
    <p:extLst>
      <p:ext uri="{BB962C8B-B14F-4D97-AF65-F5344CB8AC3E}">
        <p14:creationId xmlns:p14="http://schemas.microsoft.com/office/powerpoint/2010/main" val="2432065609"/>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Lst>
  <p:transition>
    <p:fade/>
  </p:transition>
  <p:hf hdr="0" ftr="0" dt="0"/>
  <p:txStyles>
    <p:titleStyle>
      <a:lvl1pPr algn="l" defTabSz="699463" rtl="0" eaLnBrk="1" latinLnBrk="0" hangingPunct="1">
        <a:lnSpc>
          <a:spcPct val="90000"/>
        </a:lnSpc>
        <a:spcBef>
          <a:spcPct val="0"/>
        </a:spcBef>
        <a:buNone/>
        <a:defRPr lang="en-US" sz="36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30" userDrawn="1">
          <p15:clr>
            <a:srgbClr val="5ACBF0"/>
          </p15:clr>
        </p15:guide>
        <p15:guide id="3" pos="562" userDrawn="1">
          <p15:clr>
            <a:srgbClr val="5ACBF0"/>
          </p15:clr>
        </p15:guide>
        <p15:guide id="4" pos="994" userDrawn="1">
          <p15:clr>
            <a:srgbClr val="5ACBF0"/>
          </p15:clr>
        </p15:guide>
        <p15:guide id="5" pos="1426" userDrawn="1">
          <p15:clr>
            <a:srgbClr val="5ACBF0"/>
          </p15:clr>
        </p15:guide>
        <p15:guide id="6" pos="1858" userDrawn="1">
          <p15:clr>
            <a:srgbClr val="5ACBF0"/>
          </p15:clr>
        </p15:guide>
        <p15:guide id="7" pos="2290" userDrawn="1">
          <p15:clr>
            <a:srgbClr val="5ACBF0"/>
          </p15:clr>
        </p15:guide>
        <p15:guide id="8" pos="2722" userDrawn="1">
          <p15:clr>
            <a:srgbClr val="5ACBF0"/>
          </p15:clr>
        </p15:guide>
        <p15:guide id="9" pos="3153" userDrawn="1">
          <p15:clr>
            <a:srgbClr val="5ACBF0"/>
          </p15:clr>
        </p15:guide>
        <p15:guide id="10" pos="3585" userDrawn="1">
          <p15:clr>
            <a:srgbClr val="5ACBF0"/>
          </p15:clr>
        </p15:guide>
        <p15:guide id="11" pos="4017" userDrawn="1">
          <p15:clr>
            <a:srgbClr val="5ACBF0"/>
          </p15:clr>
        </p15:guide>
        <p15:guide id="12" pos="4449" userDrawn="1">
          <p15:clr>
            <a:srgbClr val="5ACBF0"/>
          </p15:clr>
        </p15:guide>
        <p15:guide id="13" pos="4881" userDrawn="1">
          <p15:clr>
            <a:srgbClr val="5ACBF0"/>
          </p15:clr>
        </p15:guide>
        <p15:guide id="14" pos="5313" userDrawn="1">
          <p15:clr>
            <a:srgbClr val="5ACBF0"/>
          </p15:clr>
        </p15:guide>
        <p15:guide id="15" pos="5745" userDrawn="1">
          <p15:clr>
            <a:srgbClr val="5ACBF0"/>
          </p15:clr>
        </p15:guide>
        <p15:guide id="16" pos="216" userDrawn="1">
          <p15:clr>
            <a:srgbClr val="C35EA4"/>
          </p15:clr>
        </p15:guide>
        <p15:guide id="17" pos="5659"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amshar@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hyperlink" Target="http://plato.stanford.edu/entries/causation-mani/" TargetMode="Externa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hyperlink" Target="http://plato.stanford.edu/entries/causation-counterfactual/" TargetMode="External"/><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5.png"/><Relationship Id="rId2" Type="http://schemas.openxmlformats.org/officeDocument/2006/relationships/image" Target="../media/image300.png"/><Relationship Id="rId1" Type="http://schemas.openxmlformats.org/officeDocument/2006/relationships/slideLayout" Target="../slideLayouts/slideLayout26.xml"/><Relationship Id="rId6" Type="http://schemas.openxmlformats.org/officeDocument/2006/relationships/image" Target="../media/image34.png"/><Relationship Id="rId5" Type="http://schemas.openxmlformats.org/officeDocument/2006/relationships/image" Target="../media/image330.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26.xml"/><Relationship Id="rId5" Type="http://schemas.openxmlformats.org/officeDocument/2006/relationships/image" Target="../media/image47.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7.xml"/><Relationship Id="rId5" Type="http://schemas.openxmlformats.org/officeDocument/2006/relationships/image" Target="../media/image51.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6.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7.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6.xml"/><Relationship Id="rId5" Type="http://schemas.openxmlformats.org/officeDocument/2006/relationships/image" Target="../media/image14.png"/><Relationship Id="rId4" Type="http://schemas.openxmlformats.org/officeDocument/2006/relationships/image" Target="../media/image13.jp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6.xml"/><Relationship Id="rId5" Type="http://schemas.openxmlformats.org/officeDocument/2006/relationships/image" Target="../media/image65.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6.xml"/><Relationship Id="rId4" Type="http://schemas.openxmlformats.org/officeDocument/2006/relationships/hyperlink" Target="http://tylervigen.com/spurious-correlations"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75.xml.rels><?xml version="1.0" encoding="UTF-8" standalone="yes"?>
<Relationships xmlns="http://schemas.openxmlformats.org/package/2006/relationships"><Relationship Id="rId3" Type="http://schemas.openxmlformats.org/officeDocument/2006/relationships/hyperlink" Target="http://www.github.com/amit-sharma/causal-inference-tutorial" TargetMode="External"/><Relationship Id="rId2" Type="http://schemas.openxmlformats.org/officeDocument/2006/relationships/notesSlide" Target="../notesSlides/notesSlide47.xml"/><Relationship Id="rId1" Type="http://schemas.openxmlformats.org/officeDocument/2006/relationships/slideLayout" Target="../slideLayouts/slideLayout43.xml"/><Relationship Id="rId4" Type="http://schemas.openxmlformats.org/officeDocument/2006/relationships/hyperlink" Target="mailto:amshar@microsoft.com" TargetMode="External"/></Relationships>
</file>

<file path=ppt/slides/_rels/slide76.xml.rels><?xml version="1.0" encoding="UTF-8" standalone="yes"?>
<Relationships xmlns="http://schemas.openxmlformats.org/package/2006/relationships"><Relationship Id="rId2" Type="http://schemas.openxmlformats.org/officeDocument/2006/relationships/hyperlink" Target="https://www.github.com/amit-sharma/causal-inference-tutorial" TargetMode="Externa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17.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hyperlink" Target="mailto:amshar@microsoft.com" TargetMode="Externa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11961" y="1744779"/>
            <a:ext cx="7499320" cy="1371483"/>
          </a:xfrm>
        </p:spPr>
        <p:txBody>
          <a:bodyPr/>
          <a:lstStyle/>
          <a:p>
            <a:r>
              <a:rPr lang="en-US" dirty="0"/>
              <a:t>Causal inference in online systems: Methods, pitfalls and best practices</a:t>
            </a:r>
          </a:p>
        </p:txBody>
      </p:sp>
      <p:sp>
        <p:nvSpPr>
          <p:cNvPr id="5" name="Text Placeholder 4"/>
          <p:cNvSpPr>
            <a:spLocks noGrp="1"/>
          </p:cNvSpPr>
          <p:nvPr>
            <p:ph type="body" sz="quarter" idx="14"/>
          </p:nvPr>
        </p:nvSpPr>
        <p:spPr>
          <a:xfrm>
            <a:off x="204770" y="3954423"/>
            <a:ext cx="6172866" cy="1371483"/>
          </a:xfrm>
        </p:spPr>
        <p:txBody>
          <a:bodyPr/>
          <a:lstStyle/>
          <a:p>
            <a:endParaRPr lang="en-US" dirty="0"/>
          </a:p>
          <a:p>
            <a:r>
              <a:rPr lang="en-US" b="1" dirty="0"/>
              <a:t>Amit Sharma</a:t>
            </a:r>
          </a:p>
          <a:p>
            <a:r>
              <a:rPr lang="en-US" dirty="0"/>
              <a:t>Postdoctoral Researcher, Microsoft Research</a:t>
            </a:r>
          </a:p>
          <a:p>
            <a:r>
              <a:rPr lang="en-US" dirty="0">
                <a:hlinkClick r:id="rId3"/>
              </a:rPr>
              <a:t>amshar@microsoft.com</a:t>
            </a:r>
            <a:endParaRPr lang="en-US" dirty="0"/>
          </a:p>
          <a:p>
            <a:r>
              <a:rPr lang="en-US" dirty="0"/>
              <a:t>@</a:t>
            </a:r>
            <a:r>
              <a:rPr lang="en-US" dirty="0" err="1"/>
              <a:t>amt_shrma</a:t>
            </a:r>
            <a:endParaRPr lang="en-US" dirty="0"/>
          </a:p>
          <a:p>
            <a:endParaRPr lang="en-US" dirty="0"/>
          </a:p>
        </p:txBody>
      </p:sp>
      <p:sp>
        <p:nvSpPr>
          <p:cNvPr id="2" name="TextBox 1"/>
          <p:cNvSpPr txBox="1"/>
          <p:nvPr/>
        </p:nvSpPr>
        <p:spPr>
          <a:xfrm>
            <a:off x="204770" y="3268662"/>
            <a:ext cx="5151455" cy="609379"/>
          </a:xfrm>
          <a:prstGeom prst="rect">
            <a:avLst/>
          </a:prstGeom>
          <a:noFill/>
        </p:spPr>
        <p:txBody>
          <a:bodyPr wrap="square" lIns="137148" tIns="109719" rIns="137148" bIns="109719" rtlCol="0">
            <a:spAutoFit/>
          </a:bodyPr>
          <a:lstStyle/>
          <a:p>
            <a:pPr>
              <a:lnSpc>
                <a:spcPct val="90000"/>
              </a:lnSpc>
              <a:spcAft>
                <a:spcPts val="450"/>
              </a:spcAft>
            </a:pPr>
            <a:r>
              <a:rPr lang="en-US" sz="2800" dirty="0">
                <a:gradFill>
                  <a:gsLst>
                    <a:gs pos="2917">
                      <a:schemeClr val="tx1"/>
                    </a:gs>
                    <a:gs pos="30000">
                      <a:schemeClr val="tx1"/>
                    </a:gs>
                  </a:gsLst>
                  <a:lin ang="5400000" scaled="0"/>
                </a:gradFill>
                <a:latin typeface="+mj-lt"/>
              </a:rPr>
              <a:t>*From Prediction to Causation</a:t>
            </a:r>
          </a:p>
        </p:txBody>
      </p:sp>
      <p:sp>
        <p:nvSpPr>
          <p:cNvPr id="3" name="Slide Number Placeholder 2"/>
          <p:cNvSpPr>
            <a:spLocks noGrp="1"/>
          </p:cNvSpPr>
          <p:nvPr>
            <p:ph type="sldNum" sz="quarter" idx="15"/>
          </p:nvPr>
        </p:nvSpPr>
        <p:spPr/>
        <p:txBody>
          <a:bodyPr/>
          <a:lstStyle/>
          <a:p>
            <a:fld id="{34990F19-4AF9-4079-9E3A-38E608497707}" type="slidenum">
              <a:rPr lang="en-US" smtClean="0"/>
              <a:t>1</a:t>
            </a:fld>
            <a:endParaRPr lang="en-US"/>
          </a:p>
        </p:txBody>
      </p:sp>
      <p:sp>
        <p:nvSpPr>
          <p:cNvPr id="6" name="TextBox 5"/>
          <p:cNvSpPr txBox="1"/>
          <p:nvPr/>
        </p:nvSpPr>
        <p:spPr>
          <a:xfrm>
            <a:off x="1615281" y="296862"/>
            <a:ext cx="6781800" cy="960263"/>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TUTORIAL: </a:t>
            </a:r>
            <a:r>
              <a:rPr lang="en-US" sz="2400" i="1" dirty="0">
                <a:gradFill>
                  <a:gsLst>
                    <a:gs pos="2917">
                      <a:schemeClr val="tx1"/>
                    </a:gs>
                    <a:gs pos="30000">
                      <a:schemeClr val="tx1"/>
                    </a:gs>
                  </a:gsLst>
                  <a:lin ang="5400000" scaled="0"/>
                </a:gradFill>
              </a:rPr>
              <a:t>International conference on Computational Social Science (2016)</a:t>
            </a: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Are search ads really that effective?</a:t>
            </a:r>
          </a:p>
        </p:txBody>
      </p:sp>
      <p:sp>
        <p:nvSpPr>
          <p:cNvPr id="3" name="Text Placeholder 2"/>
          <p:cNvSpPr>
            <a:spLocks noGrp="1"/>
          </p:cNvSpPr>
          <p:nvPr>
            <p:ph type="body" sz="quarter" idx="10"/>
          </p:nvPr>
        </p:nvSpPr>
        <p:spPr>
          <a:xfrm>
            <a:off x="205961" y="1784099"/>
            <a:ext cx="8914641" cy="466281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Ad targeting was highly accurate.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080" y="1363662"/>
            <a:ext cx="7921217" cy="3810000"/>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10</a:t>
            </a:fld>
            <a:endParaRPr lang="en-US"/>
          </a:p>
        </p:txBody>
      </p:sp>
      <p:sp>
        <p:nvSpPr>
          <p:cNvPr id="6" name="TextBox 5"/>
          <p:cNvSpPr txBox="1"/>
          <p:nvPr/>
        </p:nvSpPr>
        <p:spPr>
          <a:xfrm>
            <a:off x="4891881" y="6392862"/>
            <a:ext cx="3657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Blake-</a:t>
            </a:r>
            <a:r>
              <a:rPr lang="en-US" sz="2000" dirty="0" err="1">
                <a:gradFill>
                  <a:gsLst>
                    <a:gs pos="2917">
                      <a:schemeClr val="tx1"/>
                    </a:gs>
                    <a:gs pos="30000">
                      <a:schemeClr val="tx1"/>
                    </a:gs>
                  </a:gsLst>
                  <a:lin ang="5400000" scaled="0"/>
                </a:gradFill>
              </a:rPr>
              <a:t>Tadelis</a:t>
            </a:r>
            <a:r>
              <a:rPr lang="en-US" sz="2000" dirty="0">
                <a:gradFill>
                  <a:gsLst>
                    <a:gs pos="2917">
                      <a:schemeClr val="tx1"/>
                    </a:gs>
                    <a:gs pos="30000">
                      <a:schemeClr val="tx1"/>
                    </a:gs>
                  </a:gsLst>
                  <a:lin ang="5400000" scaled="0"/>
                </a:gradFill>
              </a:rPr>
              <a:t>-</a:t>
            </a:r>
            <a:r>
              <a:rPr lang="en-US" sz="2000" dirty="0" err="1">
                <a:gradFill>
                  <a:gsLst>
                    <a:gs pos="2917">
                      <a:schemeClr val="tx1"/>
                    </a:gs>
                    <a:gs pos="30000">
                      <a:schemeClr val="tx1"/>
                    </a:gs>
                  </a:gsLst>
                  <a:lin ang="5400000" scaled="0"/>
                </a:gradFill>
              </a:rPr>
              <a:t>Noskos</a:t>
            </a:r>
            <a:r>
              <a:rPr lang="en-US" sz="2000" dirty="0">
                <a:gradFill>
                  <a:gsLst>
                    <a:gs pos="2917">
                      <a:schemeClr val="tx1"/>
                    </a:gs>
                    <a:gs pos="30000">
                      <a:schemeClr val="tx1"/>
                    </a:gs>
                  </a:gsLst>
                  <a:lin ang="5400000" scaled="0"/>
                </a:gradFill>
              </a:rPr>
              <a:t> (2014)</a:t>
            </a:r>
          </a:p>
        </p:txBody>
      </p:sp>
    </p:spTree>
    <p:extLst>
      <p:ext uri="{BB962C8B-B14F-4D97-AF65-F5344CB8AC3E}">
        <p14:creationId xmlns:p14="http://schemas.microsoft.com/office/powerpoint/2010/main" val="3358231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But search results point to the same website</a:t>
            </a:r>
          </a:p>
        </p:txBody>
      </p:sp>
      <p:sp>
        <p:nvSpPr>
          <p:cNvPr id="3" name="Text Placeholder 2"/>
          <p:cNvSpPr>
            <a:spLocks noGrp="1"/>
          </p:cNvSpPr>
          <p:nvPr>
            <p:ph type="body" sz="quarter" idx="10"/>
          </p:nvPr>
        </p:nvSpPr>
        <p:spPr>
          <a:xfrm>
            <a:off x="205961" y="1784099"/>
            <a:ext cx="8914641" cy="4062651"/>
          </a:xfrm>
        </p:spPr>
        <p:txBody>
          <a:bodyPr/>
          <a:lstStyle/>
          <a:p>
            <a:endParaRPr lang="en-US" dirty="0"/>
          </a:p>
          <a:p>
            <a:endParaRPr lang="en-US" dirty="0"/>
          </a:p>
          <a:p>
            <a:endParaRPr lang="en-US" dirty="0"/>
          </a:p>
          <a:p>
            <a:endParaRPr lang="en-US" dirty="0"/>
          </a:p>
          <a:p>
            <a:endParaRPr lang="en-US" dirty="0"/>
          </a:p>
          <a:p>
            <a:endParaRPr lang="en-US" dirty="0"/>
          </a:p>
          <a:p>
            <a:r>
              <a:rPr lang="en-US" b="1" dirty="0"/>
              <a:t>Counterfactual question:</a:t>
            </a:r>
            <a:r>
              <a:rPr lang="en-US" dirty="0"/>
              <a:t> Would I have reached Amazon.com anyways, without the ad?</a:t>
            </a:r>
          </a:p>
        </p:txBody>
      </p:sp>
      <p:pic>
        <p:nvPicPr>
          <p:cNvPr id="4" name="Picture 3"/>
          <p:cNvPicPr>
            <a:picLocks noChangeAspect="1"/>
          </p:cNvPicPr>
          <p:nvPr/>
        </p:nvPicPr>
        <p:blipFill>
          <a:blip r:embed="rId3">
            <a:lum bright="-32000"/>
            <a:extLst>
              <a:ext uri="{28A0092B-C50C-407E-A947-70E740481C1C}">
                <a14:useLocalDpi xmlns:a14="http://schemas.microsoft.com/office/drawing/2010/main" val="0"/>
              </a:ext>
            </a:extLst>
          </a:blip>
          <a:stretch>
            <a:fillRect/>
          </a:stretch>
        </p:blipFill>
        <p:spPr>
          <a:xfrm>
            <a:off x="1406008" y="1767336"/>
            <a:ext cx="5878651" cy="282755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4274" y="2182924"/>
            <a:ext cx="6128939" cy="2086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Slide Number Placeholder 5"/>
          <p:cNvSpPr>
            <a:spLocks noGrp="1"/>
          </p:cNvSpPr>
          <p:nvPr>
            <p:ph type="sldNum" sz="quarter" idx="11"/>
          </p:nvPr>
        </p:nvSpPr>
        <p:spPr/>
        <p:txBody>
          <a:bodyPr/>
          <a:lstStyle/>
          <a:p>
            <a:fld id="{34990F19-4AF9-4079-9E3A-38E608497707}" type="slidenum">
              <a:rPr lang="en-US" smtClean="0"/>
              <a:t>11</a:t>
            </a:fld>
            <a:endParaRPr lang="en-US"/>
          </a:p>
        </p:txBody>
      </p:sp>
    </p:spTree>
    <p:extLst>
      <p:ext uri="{BB962C8B-B14F-4D97-AF65-F5344CB8AC3E}">
        <p14:creationId xmlns:p14="http://schemas.microsoft.com/office/powerpoint/2010/main" val="265711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Without reasoning about causality, may overestimate effectiveness of ads</a:t>
            </a:r>
          </a:p>
        </p:txBody>
      </p:sp>
      <p:sp>
        <p:nvSpPr>
          <p:cNvPr id="3" name="Text Placeholder 2"/>
          <p:cNvSpPr>
            <a:spLocks noGrp="1"/>
          </p:cNvSpPr>
          <p:nvPr>
            <p:ph type="body" sz="quarter" idx="10"/>
          </p:nvPr>
        </p:nvSpPr>
        <p:spPr>
          <a:xfrm>
            <a:off x="6111081" y="2100599"/>
            <a:ext cx="3390538" cy="1015663"/>
          </a:xfrm>
        </p:spPr>
        <p:txBody>
          <a:bodyPr/>
          <a:lstStyle/>
          <a:p>
            <a:pPr algn="ctr"/>
            <a:r>
              <a:rPr lang="en-US" i="1" dirty="0"/>
              <a:t>x%</a:t>
            </a:r>
            <a:r>
              <a:rPr lang="en-US" dirty="0"/>
              <a:t> of ads shown are effective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72" y="2125662"/>
            <a:ext cx="6096708" cy="917617"/>
          </a:xfrm>
          <a:prstGeom prst="rect">
            <a:avLst/>
          </a:prstGeom>
        </p:spPr>
      </p:pic>
      <p:sp>
        <p:nvSpPr>
          <p:cNvPr id="8" name="Text Placeholder 2"/>
          <p:cNvSpPr txBox="1">
            <a:spLocks/>
          </p:cNvSpPr>
          <p:nvPr/>
        </p:nvSpPr>
        <p:spPr>
          <a:xfrm>
            <a:off x="0" y="4640262"/>
            <a:ext cx="3139281" cy="969484"/>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000" i="1" dirty="0"/>
              <a:t>&lt;x%</a:t>
            </a:r>
            <a:r>
              <a:rPr lang="en-US" sz="3000" dirty="0"/>
              <a:t> of ads shown are effective</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5333" y="3884922"/>
            <a:ext cx="6149948" cy="2431740"/>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12</a:t>
            </a:fld>
            <a:endParaRPr lang="en-US"/>
          </a:p>
        </p:txBody>
      </p:sp>
    </p:spTree>
    <p:extLst>
      <p:ext uri="{BB962C8B-B14F-4D97-AF65-F5344CB8AC3E}">
        <p14:creationId xmlns:p14="http://schemas.microsoft.com/office/powerpoint/2010/main" val="14161678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Okay, search ads have an explicit intent. Display ads should be fine?</a:t>
            </a:r>
          </a:p>
        </p:txBody>
      </p:sp>
      <p:sp>
        <p:nvSpPr>
          <p:cNvPr id="3" name="Text Placeholder 2"/>
          <p:cNvSpPr>
            <a:spLocks noGrp="1"/>
          </p:cNvSpPr>
          <p:nvPr>
            <p:ph type="body" sz="quarter" idx="10"/>
          </p:nvPr>
        </p:nvSpPr>
        <p:spPr>
          <a:xfrm>
            <a:off x="205961" y="2147387"/>
            <a:ext cx="8914641" cy="4570482"/>
          </a:xfrm>
        </p:spPr>
        <p:txBody>
          <a:bodyPr/>
          <a:lstStyle/>
          <a:p>
            <a:endParaRPr lang="en-US" b="1" dirty="0"/>
          </a:p>
          <a:p>
            <a:endParaRPr lang="en-US" b="1" dirty="0"/>
          </a:p>
          <a:p>
            <a:endParaRPr lang="en-US" b="1" dirty="0"/>
          </a:p>
          <a:p>
            <a:endParaRPr lang="en-US" b="1" dirty="0"/>
          </a:p>
          <a:p>
            <a:endParaRPr lang="en-US" b="1" dirty="0"/>
          </a:p>
          <a:p>
            <a:endParaRPr lang="en-US" b="1" dirty="0"/>
          </a:p>
          <a:p>
            <a:r>
              <a:rPr lang="en-US" b="1" dirty="0"/>
              <a:t>Probably not. </a:t>
            </a:r>
          </a:p>
          <a:p>
            <a:r>
              <a:rPr lang="en-US" dirty="0"/>
              <a:t>There can be many hidden causes for an action, some of which may be hard to quantify. </a:t>
            </a:r>
          </a:p>
        </p:txBody>
      </p:sp>
      <p:sp>
        <p:nvSpPr>
          <p:cNvPr id="4" name="Slide Number Placeholder 3"/>
          <p:cNvSpPr>
            <a:spLocks noGrp="1"/>
          </p:cNvSpPr>
          <p:nvPr>
            <p:ph type="sldNum" sz="quarter" idx="11"/>
          </p:nvPr>
        </p:nvSpPr>
        <p:spPr/>
        <p:txBody>
          <a:bodyPr/>
          <a:lstStyle/>
          <a:p>
            <a:fld id="{34990F19-4AF9-4079-9E3A-38E608497707}" type="slidenum">
              <a:rPr lang="en-US" smtClean="0"/>
              <a:t>13</a:t>
            </a:fld>
            <a:endParaRPr lang="en-US"/>
          </a:p>
        </p:txBody>
      </p:sp>
      <p:pic>
        <p:nvPicPr>
          <p:cNvPr id="5" name="Picture 4"/>
          <p:cNvPicPr>
            <a:picLocks noChangeAspect="1"/>
          </p:cNvPicPr>
          <p:nvPr/>
        </p:nvPicPr>
        <p:blipFill rotWithShape="1">
          <a:blip r:embed="rId3"/>
          <a:srcRect t="7208"/>
          <a:stretch/>
        </p:blipFill>
        <p:spPr>
          <a:xfrm>
            <a:off x="1843881" y="1471695"/>
            <a:ext cx="5502744" cy="3473367"/>
          </a:xfrm>
          <a:prstGeom prst="rect">
            <a:avLst/>
          </a:prstGeom>
        </p:spPr>
      </p:pic>
    </p:spTree>
    <p:extLst>
      <p:ext uri="{BB962C8B-B14F-4D97-AF65-F5344CB8AC3E}">
        <p14:creationId xmlns:p14="http://schemas.microsoft.com/office/powerpoint/2010/main" val="42504271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Estimating the impact of ads</a:t>
            </a:r>
          </a:p>
        </p:txBody>
      </p:sp>
      <p:sp>
        <p:nvSpPr>
          <p:cNvPr id="3" name="Text Placeholder 2"/>
          <p:cNvSpPr>
            <a:spLocks noGrp="1"/>
          </p:cNvSpPr>
          <p:nvPr>
            <p:ph type="body" sz="quarter" idx="10"/>
          </p:nvPr>
        </p:nvSpPr>
        <p:spPr>
          <a:xfrm>
            <a:off x="205961" y="1784101"/>
            <a:ext cx="8914641" cy="4570482"/>
          </a:xfrm>
        </p:spPr>
        <p:txBody>
          <a:bodyPr/>
          <a:lstStyle/>
          <a:p>
            <a:endParaRPr lang="en-US" dirty="0"/>
          </a:p>
          <a:p>
            <a:endParaRPr lang="en-US" dirty="0"/>
          </a:p>
          <a:p>
            <a:endParaRPr lang="en-US" dirty="0"/>
          </a:p>
          <a:p>
            <a:endParaRPr lang="en-US" dirty="0"/>
          </a:p>
          <a:p>
            <a:endParaRPr lang="en-US" dirty="0"/>
          </a:p>
          <a:p>
            <a:r>
              <a:rPr lang="en-US" dirty="0"/>
              <a:t>Toys R Us designs new ads.</a:t>
            </a:r>
          </a:p>
          <a:p>
            <a:r>
              <a:rPr lang="en-US" dirty="0"/>
              <a:t>Big jump in clicks to their ads compared to past campaigns. Were these ads more effective?</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86" y="2068634"/>
            <a:ext cx="2694776" cy="1675252"/>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748961" y="1943233"/>
            <a:ext cx="4998877" cy="2044902"/>
          </a:xfrm>
          <a:prstGeom prst="rect">
            <a:avLst/>
          </a:prstGeom>
        </p:spPr>
      </p:pic>
      <p:sp>
        <p:nvSpPr>
          <p:cNvPr id="6" name="Slide Number Placeholder 5"/>
          <p:cNvSpPr>
            <a:spLocks noGrp="1"/>
          </p:cNvSpPr>
          <p:nvPr>
            <p:ph type="sldNum" sz="quarter" idx="11"/>
          </p:nvPr>
        </p:nvSpPr>
        <p:spPr/>
        <p:txBody>
          <a:bodyPr/>
          <a:lstStyle/>
          <a:p>
            <a:fld id="{34990F19-4AF9-4079-9E3A-38E608497707}" type="slidenum">
              <a:rPr lang="en-US" smtClean="0"/>
              <a:t>14</a:t>
            </a:fld>
            <a:endParaRPr lang="en-US"/>
          </a:p>
        </p:txBody>
      </p:sp>
    </p:spTree>
    <p:extLst>
      <p:ext uri="{BB962C8B-B14F-4D97-AF65-F5344CB8AC3E}">
        <p14:creationId xmlns:p14="http://schemas.microsoft.com/office/powerpoint/2010/main" val="4235983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People anyways buy more toys in December</a:t>
            </a:r>
          </a:p>
        </p:txBody>
      </p:sp>
      <p:sp>
        <p:nvSpPr>
          <p:cNvPr id="3" name="Text Placeholder 2"/>
          <p:cNvSpPr>
            <a:spLocks noGrp="1"/>
          </p:cNvSpPr>
          <p:nvPr>
            <p:ph type="body" sz="quarter" idx="10"/>
          </p:nvPr>
        </p:nvSpPr>
        <p:spPr>
          <a:xfrm>
            <a:off x="205961" y="1784099"/>
            <a:ext cx="8914641" cy="4875181"/>
          </a:xfrm>
        </p:spPr>
        <p:txBody>
          <a:bodyPr/>
          <a:lstStyle/>
          <a:p>
            <a:endParaRPr lang="en-US" dirty="0"/>
          </a:p>
          <a:p>
            <a:endParaRPr lang="en-US" dirty="0"/>
          </a:p>
          <a:p>
            <a:endParaRPr lang="en-US" dirty="0"/>
          </a:p>
          <a:p>
            <a:endParaRPr lang="en-US" dirty="0"/>
          </a:p>
          <a:p>
            <a:endParaRPr lang="en-US" dirty="0"/>
          </a:p>
          <a:p>
            <a:endParaRPr lang="en-US" dirty="0"/>
          </a:p>
          <a:p>
            <a:endParaRPr lang="en-US" sz="1200" dirty="0"/>
          </a:p>
          <a:p>
            <a:endParaRPr lang="en-US" sz="1200" dirty="0"/>
          </a:p>
          <a:p>
            <a:endParaRPr lang="en-US" sz="1200" dirty="0"/>
          </a:p>
          <a:p>
            <a:endParaRPr lang="en-US" sz="1200" dirty="0"/>
          </a:p>
          <a:p>
            <a:r>
              <a:rPr lang="en-US" dirty="0"/>
              <a:t>Misleading to compare ad campaigns with changing underlying demand.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81" y="1212851"/>
            <a:ext cx="6400800" cy="4130079"/>
          </a:xfrm>
          <a:prstGeom prst="rect">
            <a:avLst/>
          </a:prstGeom>
        </p:spPr>
      </p:pic>
      <p:sp>
        <p:nvSpPr>
          <p:cNvPr id="4" name="Slide Number Placeholder 3"/>
          <p:cNvSpPr>
            <a:spLocks noGrp="1"/>
          </p:cNvSpPr>
          <p:nvPr>
            <p:ph type="sldNum" sz="quarter" idx="11"/>
          </p:nvPr>
        </p:nvSpPr>
        <p:spPr/>
        <p:txBody>
          <a:bodyPr/>
          <a:lstStyle/>
          <a:p>
            <a:fld id="{34990F19-4AF9-4079-9E3A-38E608497707}" type="slidenum">
              <a:rPr lang="en-US" smtClean="0"/>
              <a:t>15</a:t>
            </a:fld>
            <a:endParaRPr lang="en-US"/>
          </a:p>
        </p:txBody>
      </p:sp>
    </p:spTree>
    <p:extLst>
      <p:ext uri="{BB962C8B-B14F-4D97-AF65-F5344CB8AC3E}">
        <p14:creationId xmlns:p14="http://schemas.microsoft.com/office/powerpoint/2010/main" val="12263007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05960" y="1370750"/>
            <a:ext cx="4914482" cy="4297330"/>
          </a:xfrm>
        </p:spPr>
        <p:txBody>
          <a:bodyPr/>
          <a:lstStyle/>
          <a:p>
            <a:r>
              <a:rPr lang="en-US" dirty="0"/>
              <a:t>So far, so good. Be mindful of hidden causes, or else we might overestimate causal effects.</a:t>
            </a:r>
          </a:p>
        </p:txBody>
      </p:sp>
      <p:graphicFrame>
        <p:nvGraphicFramePr>
          <p:cNvPr id="9" name="Chart 8"/>
          <p:cNvGraphicFramePr/>
          <p:nvPr>
            <p:extLst>
              <p:ext uri="{D42A27DB-BD31-4B8C-83A1-F6EECF244321}">
                <p14:modId xmlns:p14="http://schemas.microsoft.com/office/powerpoint/2010/main" val="2976088308"/>
              </p:ext>
            </p:extLst>
          </p:nvPr>
        </p:nvGraphicFramePr>
        <p:xfrm>
          <a:off x="5120444" y="1477182"/>
          <a:ext cx="3966032" cy="4145139"/>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1"/>
          </p:nvPr>
        </p:nvSpPr>
        <p:spPr/>
        <p:txBody>
          <a:bodyPr/>
          <a:lstStyle/>
          <a:p>
            <a:fld id="{34990F19-4AF9-4079-9E3A-38E608497707}" type="slidenum">
              <a:rPr lang="en-US" smtClean="0"/>
              <a:t>16</a:t>
            </a:fld>
            <a:endParaRPr lang="en-US"/>
          </a:p>
        </p:txBody>
      </p:sp>
    </p:spTree>
    <p:extLst>
      <p:ext uri="{BB962C8B-B14F-4D97-AF65-F5344CB8AC3E}">
        <p14:creationId xmlns:p14="http://schemas.microsoft.com/office/powerpoint/2010/main" val="9033058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05962" y="1382892"/>
            <a:ext cx="4914519" cy="4297330"/>
          </a:xfrm>
        </p:spPr>
        <p:txBody>
          <a:bodyPr/>
          <a:lstStyle/>
          <a:p>
            <a:r>
              <a:rPr lang="en-US" dirty="0"/>
              <a:t>(But)</a:t>
            </a:r>
            <a:br>
              <a:rPr lang="en-US" dirty="0"/>
            </a:br>
            <a:r>
              <a:rPr lang="en-US" dirty="0"/>
              <a:t>Ignoring hidden causes can also lead to completely wrong conclusions.</a:t>
            </a:r>
          </a:p>
        </p:txBody>
      </p:sp>
      <p:graphicFrame>
        <p:nvGraphicFramePr>
          <p:cNvPr id="6" name="Chart 5"/>
          <p:cNvGraphicFramePr/>
          <p:nvPr>
            <p:extLst>
              <p:ext uri="{D42A27DB-BD31-4B8C-83A1-F6EECF244321}">
                <p14:modId xmlns:p14="http://schemas.microsoft.com/office/powerpoint/2010/main" val="2923399535"/>
              </p:ext>
            </p:extLst>
          </p:nvPr>
        </p:nvGraphicFramePr>
        <p:xfrm>
          <a:off x="4968081" y="1382892"/>
          <a:ext cx="4267237" cy="4498100"/>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1"/>
          </p:nvPr>
        </p:nvSpPr>
        <p:spPr/>
        <p:txBody>
          <a:bodyPr/>
          <a:lstStyle/>
          <a:p>
            <a:fld id="{34990F19-4AF9-4079-9E3A-38E608497707}" type="slidenum">
              <a:rPr lang="en-US" smtClean="0"/>
              <a:t>17</a:t>
            </a:fld>
            <a:endParaRPr lang="en-US"/>
          </a:p>
        </p:txBody>
      </p:sp>
    </p:spTree>
    <p:extLst>
      <p:ext uri="{BB962C8B-B14F-4D97-AF65-F5344CB8AC3E}">
        <p14:creationId xmlns:p14="http://schemas.microsoft.com/office/powerpoint/2010/main" val="30121451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Have a current production algorithm. Want to test if a new algorithm is better. </a:t>
            </a:r>
          </a:p>
          <a:p>
            <a:endParaRPr lang="en-US" sz="1200" dirty="0"/>
          </a:p>
          <a:p>
            <a:r>
              <a:rPr lang="en-US" dirty="0"/>
              <a:t>Say recommendations on app store.</a:t>
            </a:r>
          </a:p>
        </p:txBody>
      </p:sp>
      <p:sp>
        <p:nvSpPr>
          <p:cNvPr id="2" name="Title 1"/>
          <p:cNvSpPr>
            <a:spLocks noGrp="1"/>
          </p:cNvSpPr>
          <p:nvPr>
            <p:ph type="title"/>
          </p:nvPr>
        </p:nvSpPr>
        <p:spPr/>
        <p:txBody>
          <a:bodyPr/>
          <a:lstStyle/>
          <a:p>
            <a:r>
              <a:rPr lang="en-US" dirty="0"/>
              <a:t>Example: Which algorithm is better?</a:t>
            </a:r>
          </a:p>
        </p:txBody>
      </p:sp>
      <p:sp>
        <p:nvSpPr>
          <p:cNvPr id="8" name="Slide Number Placeholder 7"/>
          <p:cNvSpPr>
            <a:spLocks noGrp="1"/>
          </p:cNvSpPr>
          <p:nvPr>
            <p:ph type="sldNum" sz="quarter" idx="11"/>
          </p:nvPr>
        </p:nvSpPr>
        <p:spPr/>
        <p:txBody>
          <a:bodyPr/>
          <a:lstStyle/>
          <a:p>
            <a:fld id="{34990F19-4AF9-4079-9E3A-38E608497707}" type="slidenum">
              <a:rPr lang="en-US" smtClean="0"/>
              <a:t>18</a:t>
            </a:fld>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5961" y="3486263"/>
            <a:ext cx="4343030" cy="1970911"/>
          </a:xfrm>
          <a:prstGeom prst="rect">
            <a:avLst/>
          </a:prstGeom>
        </p:spPr>
      </p:pic>
      <p:sp>
        <p:nvSpPr>
          <p:cNvPr id="5" name="TextBox 4"/>
          <p:cNvSpPr txBox="1"/>
          <p:nvPr/>
        </p:nvSpPr>
        <p:spPr>
          <a:xfrm>
            <a:off x="1516213" y="5502413"/>
            <a:ext cx="3142983"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Algorithm A</a:t>
            </a:r>
          </a:p>
        </p:txBody>
      </p:sp>
      <p:sp>
        <p:nvSpPr>
          <p:cNvPr id="6" name="TextBox 5"/>
          <p:cNvSpPr txBox="1"/>
          <p:nvPr/>
        </p:nvSpPr>
        <p:spPr>
          <a:xfrm>
            <a:off x="5977620" y="5451658"/>
            <a:ext cx="3142983"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Algorithm B</a:t>
            </a:r>
          </a:p>
        </p:txBody>
      </p:sp>
      <p:sp>
        <p:nvSpPr>
          <p:cNvPr id="7" name="TextBox 6"/>
          <p:cNvSpPr txBox="1"/>
          <p:nvPr/>
        </p:nvSpPr>
        <p:spPr>
          <a:xfrm>
            <a:off x="6434781" y="3848692"/>
            <a:ext cx="914322" cy="1218649"/>
          </a:xfrm>
          <a:prstGeom prst="rect">
            <a:avLst/>
          </a:prstGeom>
          <a:noFill/>
        </p:spPr>
        <p:txBody>
          <a:bodyPr wrap="square" lIns="137148" tIns="109719" rIns="137148" bIns="109719" rtlCol="0">
            <a:spAutoFit/>
          </a:bodyPr>
          <a:lstStyle/>
          <a:p>
            <a:pPr>
              <a:lnSpc>
                <a:spcPct val="90000"/>
              </a:lnSpc>
              <a:spcAft>
                <a:spcPts val="450"/>
              </a:spcAft>
            </a:pPr>
            <a:r>
              <a:rPr lang="en-US" sz="7199"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3221622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Two algorithms, A (production) and B (new) running on the system. </a:t>
            </a:r>
          </a:p>
          <a:p>
            <a:r>
              <a:rPr lang="en-US" dirty="0"/>
              <a:t>From system logs, collect data for 1000 sessions for each. Measure CTR.</a:t>
            </a:r>
          </a:p>
          <a:p>
            <a:endParaRPr lang="en-US" dirty="0"/>
          </a:p>
        </p:txBody>
      </p:sp>
      <p:sp>
        <p:nvSpPr>
          <p:cNvPr id="2" name="Title 1"/>
          <p:cNvSpPr>
            <a:spLocks noGrp="1"/>
          </p:cNvSpPr>
          <p:nvPr>
            <p:ph type="title"/>
          </p:nvPr>
        </p:nvSpPr>
        <p:spPr/>
        <p:txBody>
          <a:bodyPr/>
          <a:lstStyle/>
          <a:p>
            <a:r>
              <a:rPr lang="en-US" dirty="0"/>
              <a:t>Comparing old versus new algorithm</a:t>
            </a:r>
          </a:p>
        </p:txBody>
      </p:sp>
      <p:sp>
        <p:nvSpPr>
          <p:cNvPr id="6" name="Slide Number Placeholder 5"/>
          <p:cNvSpPr>
            <a:spLocks noGrp="1"/>
          </p:cNvSpPr>
          <p:nvPr>
            <p:ph type="sldNum" sz="quarter" idx="11"/>
          </p:nvPr>
        </p:nvSpPr>
        <p:spPr/>
        <p:txBody>
          <a:bodyPr/>
          <a:lstStyle/>
          <a:p>
            <a:fld id="{34990F19-4AF9-4079-9E3A-38E608497707}" type="slidenum">
              <a:rPr lang="en-US" smtClean="0"/>
              <a:t>19</a:t>
            </a:fld>
            <a:endParaRPr lang="en-US"/>
          </a:p>
        </p:txBody>
      </p:sp>
      <p:graphicFrame>
        <p:nvGraphicFramePr>
          <p:cNvPr id="4" name="Table 3"/>
          <p:cNvGraphicFramePr/>
          <p:nvPr>
            <p:extLst>
              <p:ext uri="{D42A27DB-BD31-4B8C-83A1-F6EECF244321}">
                <p14:modId xmlns:p14="http://schemas.microsoft.com/office/powerpoint/2010/main" val="3501507774"/>
              </p:ext>
            </p:extLst>
          </p:nvPr>
        </p:nvGraphicFramePr>
        <p:xfrm>
          <a:off x="1463154" y="3897278"/>
          <a:ext cx="6057384" cy="1079976"/>
        </p:xfrm>
        <a:graphic>
          <a:graphicData uri="http://schemas.openxmlformats.org/drawingml/2006/table">
            <a:tbl>
              <a:tblPr firstRow="1" bandRow="1">
                <a:tableStyleId>{5C22544A-7EE6-4342-B048-85BDC9FD1C3A}</a:tableStyleId>
              </a:tblPr>
              <a:tblGrid>
                <a:gridCol w="3028692">
                  <a:extLst>
                    <a:ext uri="{9D8B030D-6E8A-4147-A177-3AD203B41FA5}">
                      <a16:colId xmlns:a16="http://schemas.microsoft.com/office/drawing/2014/main" val="3667026621"/>
                    </a:ext>
                  </a:extLst>
                </a:gridCol>
                <a:gridCol w="3028692">
                  <a:extLst>
                    <a:ext uri="{9D8B030D-6E8A-4147-A177-3AD203B41FA5}">
                      <a16:colId xmlns:a16="http://schemas.microsoft.com/office/drawing/2014/main" val="1798862863"/>
                    </a:ext>
                  </a:extLst>
                </a:gridCol>
              </a:tblGrid>
              <a:tr h="536141">
                <a:tc>
                  <a:txBody>
                    <a:bodyPr/>
                    <a:lstStyle/>
                    <a:p>
                      <a:r>
                        <a:rPr lang="en-US" sz="2800" b="0" dirty="0">
                          <a:latin typeface="Times New Roman" charset="0"/>
                        </a:rPr>
                        <a:t>Old Algorithm (A)</a:t>
                      </a:r>
                    </a:p>
                  </a:txBody>
                  <a:tcPr marL="113267" marR="113267" marT="56634" marB="56634"/>
                </a:tc>
                <a:tc>
                  <a:txBody>
                    <a:bodyPr/>
                    <a:lstStyle/>
                    <a:p>
                      <a:r>
                        <a:rPr lang="en-US" sz="2800" b="0" dirty="0">
                          <a:latin typeface="Times New Roman" charset="0"/>
                        </a:rPr>
                        <a:t>New Algorithm (B) </a:t>
                      </a:r>
                      <a:r>
                        <a:rPr lang="en-US" sz="2800" dirty="0">
                          <a:latin typeface="Times New Roman" charset="0"/>
                        </a:rPr>
                        <a:t> </a:t>
                      </a:r>
                    </a:p>
                  </a:txBody>
                  <a:tcPr marL="113267" marR="113267" marT="56634" marB="56634"/>
                </a:tc>
                <a:extLst>
                  <a:ext uri="{0D108BD9-81ED-4DB2-BD59-A6C34878D82A}">
                    <a16:rowId xmlns:a16="http://schemas.microsoft.com/office/drawing/2014/main" val="3742711454"/>
                  </a:ext>
                </a:extLst>
              </a:tr>
              <a:tr h="536141">
                <a:tc>
                  <a:txBody>
                    <a:bodyPr/>
                    <a:lstStyle/>
                    <a:p>
                      <a:r>
                        <a:rPr lang="en-US" sz="2800" dirty="0">
                          <a:latin typeface="Times New Roman" charset="0"/>
                        </a:rPr>
                        <a:t>50/1000 </a:t>
                      </a:r>
                      <a:r>
                        <a:rPr lang="en-US" sz="2800" b="1" dirty="0">
                          <a:latin typeface="Times New Roman" charset="0"/>
                        </a:rPr>
                        <a:t>(5%) </a:t>
                      </a:r>
                    </a:p>
                  </a:txBody>
                  <a:tcPr marL="113267" marR="113267" marT="56634" marB="56634"/>
                </a:tc>
                <a:tc>
                  <a:txBody>
                    <a:bodyPr/>
                    <a:lstStyle/>
                    <a:p>
                      <a:r>
                        <a:rPr lang="en-US" sz="2800" dirty="0">
                          <a:latin typeface="Times New Roman" charset="0"/>
                        </a:rPr>
                        <a:t>54/1000 </a:t>
                      </a:r>
                      <a:r>
                        <a:rPr lang="en-US" sz="2800" b="1" dirty="0">
                          <a:latin typeface="Times New Roman" charset="0"/>
                        </a:rPr>
                        <a:t>(5.4%) </a:t>
                      </a:r>
                    </a:p>
                  </a:txBody>
                  <a:tcPr marL="113267" marR="113267" marT="56634" marB="56634"/>
                </a:tc>
                <a:extLst>
                  <a:ext uri="{0D108BD9-81ED-4DB2-BD59-A6C34878D82A}">
                    <a16:rowId xmlns:a16="http://schemas.microsoft.com/office/drawing/2014/main" val="373630828"/>
                  </a:ext>
                </a:extLst>
              </a:tr>
            </a:tbl>
          </a:graphicData>
        </a:graphic>
      </p:graphicFrame>
      <p:sp>
        <p:nvSpPr>
          <p:cNvPr id="5" name="TextBox 4"/>
          <p:cNvSpPr txBox="1"/>
          <p:nvPr/>
        </p:nvSpPr>
        <p:spPr>
          <a:xfrm>
            <a:off x="263106" y="5260315"/>
            <a:ext cx="7600303" cy="637079"/>
          </a:xfrm>
          <a:prstGeom prst="rect">
            <a:avLst/>
          </a:prstGeom>
          <a:noFill/>
        </p:spPr>
        <p:txBody>
          <a:bodyPr wrap="square" lIns="137148" tIns="109719" rIns="137148" bIns="109719" rtlCol="0">
            <a:spAutoFit/>
          </a:bodyPr>
          <a:lstStyle/>
          <a:p>
            <a:pPr>
              <a:lnSpc>
                <a:spcPct val="90000"/>
              </a:lnSpc>
              <a:spcAft>
                <a:spcPts val="450"/>
              </a:spcAft>
            </a:pPr>
            <a:r>
              <a:rPr lang="en-US" sz="3000" dirty="0">
                <a:gradFill>
                  <a:gsLst>
                    <a:gs pos="2917">
                      <a:schemeClr val="tx1"/>
                    </a:gs>
                    <a:gs pos="30000">
                      <a:schemeClr val="tx1"/>
                    </a:gs>
                  </a:gsLst>
                  <a:lin ang="5400000" scaled="0"/>
                </a:gradFill>
              </a:rPr>
              <a:t>New algorithm is better?</a:t>
            </a:r>
          </a:p>
        </p:txBody>
      </p:sp>
    </p:spTree>
    <p:extLst>
      <p:ext uri="{BB962C8B-B14F-4D97-AF65-F5344CB8AC3E}">
        <p14:creationId xmlns:p14="http://schemas.microsoft.com/office/powerpoint/2010/main" val="10627995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3"/>
            <a:ext cx="8914642" cy="5712333"/>
          </a:xfrm>
        </p:spPr>
        <p:txBody>
          <a:bodyPr/>
          <a:lstStyle/>
          <a:p>
            <a:r>
              <a:rPr lang="en-US" sz="3200" dirty="0"/>
              <a:t>What is causal inference? Why should we care?</a:t>
            </a:r>
          </a:p>
          <a:p>
            <a:pPr lvl="1"/>
            <a:r>
              <a:rPr lang="en-US" sz="2000" dirty="0"/>
              <a:t>Most machine learning algorithms depend on correlations.</a:t>
            </a:r>
          </a:p>
          <a:p>
            <a:pPr lvl="1"/>
            <a:r>
              <a:rPr lang="en-US" sz="2000" dirty="0"/>
              <a:t>Correlations alone are a dangerous path to actionable insights.</a:t>
            </a:r>
          </a:p>
          <a:p>
            <a:pPr marL="257141" lvl="1" indent="0">
              <a:buNone/>
            </a:pPr>
            <a:r>
              <a:rPr lang="en-US" sz="2000" dirty="0"/>
              <a:t>	</a:t>
            </a:r>
          </a:p>
          <a:p>
            <a:pPr lvl="0"/>
            <a:r>
              <a:rPr lang="en-US" sz="3200" dirty="0"/>
              <a:t>Learn how to formulate and estimate causal effects.</a:t>
            </a:r>
          </a:p>
          <a:p>
            <a:pPr lvl="1"/>
            <a:r>
              <a:rPr lang="en-US" sz="2000" dirty="0"/>
              <a:t>To evaluate the impact of online systems.</a:t>
            </a:r>
          </a:p>
          <a:p>
            <a:pPr lvl="1"/>
            <a:r>
              <a:rPr lang="en-US" sz="2000" dirty="0"/>
              <a:t>To make underlying algorithms more robust to changes in data. </a:t>
            </a:r>
          </a:p>
          <a:p>
            <a:pPr lvl="0"/>
            <a:endParaRPr lang="en-US" sz="3200" dirty="0"/>
          </a:p>
          <a:p>
            <a:pPr lvl="0"/>
            <a:r>
              <a:rPr lang="en-US" sz="3200" dirty="0"/>
              <a:t>Apply causal inference methods to a practical problem</a:t>
            </a:r>
          </a:p>
          <a:p>
            <a:pPr lvl="1"/>
            <a:r>
              <a:rPr lang="en-US" sz="2000" dirty="0"/>
              <a:t>Estimating the causal impact of a recommendation system.</a:t>
            </a:r>
          </a:p>
          <a:p>
            <a:pPr lvl="0"/>
            <a:endParaRPr lang="en-US" sz="3200" dirty="0"/>
          </a:p>
        </p:txBody>
      </p:sp>
      <p:sp>
        <p:nvSpPr>
          <p:cNvPr id="2" name="Title 1"/>
          <p:cNvSpPr>
            <a:spLocks noGrp="1"/>
          </p:cNvSpPr>
          <p:nvPr>
            <p:ph type="title"/>
          </p:nvPr>
        </p:nvSpPr>
        <p:spPr>
          <a:xfrm>
            <a:off x="205962" y="295277"/>
            <a:ext cx="8916415" cy="917575"/>
          </a:xfrm>
        </p:spPr>
        <p:txBody>
          <a:bodyPr/>
          <a:lstStyle/>
          <a:p>
            <a:r>
              <a:rPr lang="en-US" dirty="0"/>
              <a:t>Session Objectives and Takeaways</a:t>
            </a:r>
            <a:br>
              <a:rPr lang="en-US" dirty="0"/>
            </a:br>
            <a:endParaRPr lang="en-US" sz="3000" dirty="0">
              <a:gradFill>
                <a:gsLst>
                  <a:gs pos="10101">
                    <a:schemeClr val="tx1"/>
                  </a:gs>
                  <a:gs pos="54000">
                    <a:schemeClr val="tx1"/>
                  </a:gs>
                </a:gsLst>
                <a:lin ang="5400000" scaled="0"/>
              </a:gradFill>
            </a:endParaRPr>
          </a:p>
        </p:txBody>
      </p:sp>
      <p:sp>
        <p:nvSpPr>
          <p:cNvPr id="4" name="Slide Number Placeholder 3"/>
          <p:cNvSpPr>
            <a:spLocks noGrp="1"/>
          </p:cNvSpPr>
          <p:nvPr>
            <p:ph type="sldNum" sz="quarter" idx="11"/>
          </p:nvPr>
        </p:nvSpPr>
        <p:spPr/>
        <p:txBody>
          <a:bodyPr/>
          <a:lstStyle/>
          <a:p>
            <a:fld id="{34990F19-4AF9-4079-9E3A-38E608497707}" type="slidenum">
              <a:rPr lang="en-US" smtClean="0"/>
              <a:t>2</a:t>
            </a:fld>
            <a:endParaRPr lang="en-US"/>
          </a:p>
        </p:txBody>
      </p:sp>
    </p:spTree>
    <p:extLst>
      <p:ext uri="{BB962C8B-B14F-4D97-AF65-F5344CB8AC3E}">
        <p14:creationId xmlns:p14="http://schemas.microsoft.com/office/powerpoint/2010/main" val="207268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4093824" cy="1615827"/>
          </a:xfrm>
        </p:spPr>
        <p:txBody>
          <a:bodyPr/>
          <a:lstStyle/>
          <a:p>
            <a:endParaRPr lang="en-US" dirty="0"/>
          </a:p>
          <a:p>
            <a:r>
              <a:rPr lang="en-US" dirty="0"/>
              <a:t>So let us look at </a:t>
            </a:r>
          </a:p>
          <a:p>
            <a:r>
              <a:rPr lang="en-US" dirty="0"/>
              <a:t>CTR separately.</a:t>
            </a:r>
          </a:p>
        </p:txBody>
      </p:sp>
      <p:sp>
        <p:nvSpPr>
          <p:cNvPr id="2" name="Title 1"/>
          <p:cNvSpPr>
            <a:spLocks noGrp="1"/>
          </p:cNvSpPr>
          <p:nvPr>
            <p:ph type="title"/>
          </p:nvPr>
        </p:nvSpPr>
        <p:spPr/>
        <p:txBody>
          <a:bodyPr/>
          <a:lstStyle/>
          <a:p>
            <a:r>
              <a:rPr lang="en-US" dirty="0"/>
              <a:t>Frequent users of the Store tend to be different from new users</a:t>
            </a:r>
          </a:p>
        </p:txBody>
      </p:sp>
      <p:sp>
        <p:nvSpPr>
          <p:cNvPr id="4" name="Slide Number Placeholder 3"/>
          <p:cNvSpPr>
            <a:spLocks noGrp="1"/>
          </p:cNvSpPr>
          <p:nvPr>
            <p:ph type="sldNum" sz="quarter" idx="11"/>
          </p:nvPr>
        </p:nvSpPr>
        <p:spPr/>
        <p:txBody>
          <a:bodyPr/>
          <a:lstStyle/>
          <a:p>
            <a:fld id="{34990F19-4AF9-4079-9E3A-38E608497707}" type="slidenum">
              <a:rPr lang="en-US" smtClean="0"/>
              <a:t>20</a:t>
            </a:fld>
            <a:endParaRPr lang="en-US"/>
          </a:p>
        </p:txBody>
      </p:sp>
      <p:graphicFrame>
        <p:nvGraphicFramePr>
          <p:cNvPr id="5" name="Table 4"/>
          <p:cNvGraphicFramePr/>
          <p:nvPr>
            <p:extLst>
              <p:ext uri="{D42A27DB-BD31-4B8C-83A1-F6EECF244321}">
                <p14:modId xmlns:p14="http://schemas.microsoft.com/office/powerpoint/2010/main" val="2662725333"/>
              </p:ext>
            </p:extLst>
          </p:nvPr>
        </p:nvGraphicFramePr>
        <p:xfrm>
          <a:off x="320352" y="3642074"/>
          <a:ext cx="6914460" cy="1106911"/>
        </p:xfrm>
        <a:graphic>
          <a:graphicData uri="http://schemas.openxmlformats.org/drawingml/2006/table">
            <a:tbl>
              <a:tblPr firstRow="1" bandRow="1">
                <a:tableStyleId>{5C22544A-7EE6-4342-B048-85BDC9FD1C3A}</a:tableStyleId>
              </a:tblPr>
              <a:tblGrid>
                <a:gridCol w="3457230">
                  <a:extLst>
                    <a:ext uri="{9D8B030D-6E8A-4147-A177-3AD203B41FA5}">
                      <a16:colId xmlns:a16="http://schemas.microsoft.com/office/drawing/2014/main" val="3667026621"/>
                    </a:ext>
                  </a:extLst>
                </a:gridCol>
                <a:gridCol w="3457230">
                  <a:extLst>
                    <a:ext uri="{9D8B030D-6E8A-4147-A177-3AD203B41FA5}">
                      <a16:colId xmlns:a16="http://schemas.microsoft.com/office/drawing/2014/main" val="1798862863"/>
                    </a:ext>
                  </a:extLst>
                </a:gridCol>
              </a:tblGrid>
              <a:tr h="520142">
                <a:tc>
                  <a:txBody>
                    <a:bodyPr/>
                    <a:lstStyle/>
                    <a:p>
                      <a:r>
                        <a:rPr lang="en-US" sz="2800" b="0" dirty="0">
                          <a:latin typeface="Times New Roman" charset="0"/>
                        </a:rPr>
                        <a:t>Old Algorithm (A)</a:t>
                      </a:r>
                    </a:p>
                  </a:txBody>
                  <a:tcPr marL="97269" marR="97269" marT="48634" marB="48634"/>
                </a:tc>
                <a:tc>
                  <a:txBody>
                    <a:bodyPr/>
                    <a:lstStyle/>
                    <a:p>
                      <a:r>
                        <a:rPr lang="en-US" sz="2800" b="0" dirty="0">
                          <a:latin typeface="Times New Roman" charset="0"/>
                        </a:rPr>
                        <a:t>New Algorithm (B)  </a:t>
                      </a:r>
                    </a:p>
                  </a:txBody>
                  <a:tcPr marL="97269" marR="97269" marT="48634" marB="48634"/>
                </a:tc>
                <a:extLst>
                  <a:ext uri="{0D108BD9-81ED-4DB2-BD59-A6C34878D82A}">
                    <a16:rowId xmlns:a16="http://schemas.microsoft.com/office/drawing/2014/main" val="3742711454"/>
                  </a:ext>
                </a:extLst>
              </a:tr>
              <a:tr h="582923">
                <a:tc>
                  <a:txBody>
                    <a:bodyPr/>
                    <a:lstStyle/>
                    <a:p>
                      <a:r>
                        <a:rPr lang="en-US" sz="2800" dirty="0">
                          <a:latin typeface="Times New Roman" charset="0"/>
                        </a:rPr>
                        <a:t>10/400 </a:t>
                      </a:r>
                      <a:r>
                        <a:rPr lang="en-US" sz="2800" b="1" dirty="0">
                          <a:latin typeface="Times New Roman" charset="0"/>
                        </a:rPr>
                        <a:t>(2.5%) </a:t>
                      </a:r>
                    </a:p>
                  </a:txBody>
                  <a:tcPr marL="97269" marR="97269" marT="48634" marB="48634"/>
                </a:tc>
                <a:tc>
                  <a:txBody>
                    <a:bodyPr/>
                    <a:lstStyle/>
                    <a:p>
                      <a:r>
                        <a:rPr lang="en-US" sz="2800" dirty="0">
                          <a:latin typeface="Times New Roman" charset="0"/>
                        </a:rPr>
                        <a:t>4/200 </a:t>
                      </a:r>
                      <a:r>
                        <a:rPr lang="en-US" sz="2800" b="1" dirty="0">
                          <a:latin typeface="Times New Roman" charset="0"/>
                        </a:rPr>
                        <a:t>(2%) </a:t>
                      </a:r>
                    </a:p>
                  </a:txBody>
                  <a:tcPr marL="97269" marR="97269" marT="48634" marB="48634"/>
                </a:tc>
                <a:extLst>
                  <a:ext uri="{0D108BD9-81ED-4DB2-BD59-A6C34878D82A}">
                    <a16:rowId xmlns:a16="http://schemas.microsoft.com/office/drawing/2014/main" val="1745614752"/>
                  </a:ext>
                </a:extLst>
              </a:tr>
            </a:tbl>
          </a:graphicData>
        </a:graphic>
      </p:graphicFrame>
      <p:graphicFrame>
        <p:nvGraphicFramePr>
          <p:cNvPr id="6" name="Table 5"/>
          <p:cNvGraphicFramePr/>
          <p:nvPr>
            <p:extLst>
              <p:ext uri="{D42A27DB-BD31-4B8C-83A1-F6EECF244321}">
                <p14:modId xmlns:p14="http://schemas.microsoft.com/office/powerpoint/2010/main" val="2904477131"/>
              </p:ext>
            </p:extLst>
          </p:nvPr>
        </p:nvGraphicFramePr>
        <p:xfrm>
          <a:off x="320250" y="5184993"/>
          <a:ext cx="6920380" cy="1131669"/>
        </p:xfrm>
        <a:graphic>
          <a:graphicData uri="http://schemas.openxmlformats.org/drawingml/2006/table">
            <a:tbl>
              <a:tblPr firstRow="1" bandRow="1">
                <a:tableStyleId>{5C22544A-7EE6-4342-B048-85BDC9FD1C3A}</a:tableStyleId>
              </a:tblPr>
              <a:tblGrid>
                <a:gridCol w="3460190">
                  <a:extLst>
                    <a:ext uri="{9D8B030D-6E8A-4147-A177-3AD203B41FA5}">
                      <a16:colId xmlns:a16="http://schemas.microsoft.com/office/drawing/2014/main" val="3667026621"/>
                    </a:ext>
                  </a:extLst>
                </a:gridCol>
                <a:gridCol w="3460190">
                  <a:extLst>
                    <a:ext uri="{9D8B030D-6E8A-4147-A177-3AD203B41FA5}">
                      <a16:colId xmlns:a16="http://schemas.microsoft.com/office/drawing/2014/main" val="1798862863"/>
                    </a:ext>
                  </a:extLst>
                </a:gridCol>
              </a:tblGrid>
              <a:tr h="539596">
                <a:tc>
                  <a:txBody>
                    <a:bodyPr/>
                    <a:lstStyle/>
                    <a:p>
                      <a:r>
                        <a:rPr lang="en-US" sz="2800" b="0" dirty="0">
                          <a:latin typeface="Times New Roman" charset="0"/>
                        </a:rPr>
                        <a:t>Old Algorithm (A)</a:t>
                      </a:r>
                    </a:p>
                  </a:txBody>
                  <a:tcPr marL="116723" marR="116723" marT="58361" marB="58361"/>
                </a:tc>
                <a:tc>
                  <a:txBody>
                    <a:bodyPr/>
                    <a:lstStyle/>
                    <a:p>
                      <a:r>
                        <a:rPr lang="en-US" sz="2800" b="0" dirty="0">
                          <a:latin typeface="Times New Roman" charset="0"/>
                        </a:rPr>
                        <a:t>New Algorithm (B)  </a:t>
                      </a:r>
                    </a:p>
                  </a:txBody>
                  <a:tcPr marL="116723" marR="116723" marT="58361" marB="58361"/>
                </a:tc>
                <a:extLst>
                  <a:ext uri="{0D108BD9-81ED-4DB2-BD59-A6C34878D82A}">
                    <a16:rowId xmlns:a16="http://schemas.microsoft.com/office/drawing/2014/main" val="3742711454"/>
                  </a:ext>
                </a:extLst>
              </a:tr>
              <a:tr h="588227">
                <a:tc>
                  <a:txBody>
                    <a:bodyPr/>
                    <a:lstStyle/>
                    <a:p>
                      <a:r>
                        <a:rPr lang="en-US" sz="2800" dirty="0">
                          <a:latin typeface="Times New Roman" charset="0"/>
                        </a:rPr>
                        <a:t>40/600 </a:t>
                      </a:r>
                      <a:r>
                        <a:rPr lang="en-US" sz="2800" b="1" dirty="0">
                          <a:latin typeface="Times New Roman" charset="0"/>
                        </a:rPr>
                        <a:t>(6.6%)</a:t>
                      </a:r>
                    </a:p>
                  </a:txBody>
                  <a:tcPr marL="116723" marR="116723" marT="58361" marB="58361"/>
                </a:tc>
                <a:tc>
                  <a:txBody>
                    <a:bodyPr/>
                    <a:lstStyle/>
                    <a:p>
                      <a:r>
                        <a:rPr lang="en-US" sz="2800" dirty="0">
                          <a:latin typeface="Times New Roman" charset="0"/>
                        </a:rPr>
                        <a:t>50/800 </a:t>
                      </a:r>
                      <a:r>
                        <a:rPr lang="en-US" sz="2800" b="1" dirty="0">
                          <a:latin typeface="Times New Roman" charset="0"/>
                        </a:rPr>
                        <a:t>(6.2%)</a:t>
                      </a:r>
                    </a:p>
                  </a:txBody>
                  <a:tcPr marL="116723" marR="116723" marT="58361" marB="58361"/>
                </a:tc>
                <a:extLst>
                  <a:ext uri="{0D108BD9-81ED-4DB2-BD59-A6C34878D82A}">
                    <a16:rowId xmlns:a16="http://schemas.microsoft.com/office/drawing/2014/main" val="4069878089"/>
                  </a:ext>
                </a:extLst>
              </a:tr>
            </a:tbl>
          </a:graphicData>
        </a:graphic>
      </p:graphicFrame>
      <p:sp>
        <p:nvSpPr>
          <p:cNvPr id="7" name="TextBox 6"/>
          <p:cNvSpPr txBox="1"/>
          <p:nvPr/>
        </p:nvSpPr>
        <p:spPr>
          <a:xfrm>
            <a:off x="7291957" y="3756364"/>
            <a:ext cx="2000080" cy="886378"/>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rPr>
              <a:t>High-activity Users</a:t>
            </a:r>
          </a:p>
        </p:txBody>
      </p:sp>
      <p:sp>
        <p:nvSpPr>
          <p:cNvPr id="8" name="TextBox 7"/>
          <p:cNvSpPr txBox="1"/>
          <p:nvPr/>
        </p:nvSpPr>
        <p:spPr>
          <a:xfrm>
            <a:off x="7234812" y="5327284"/>
            <a:ext cx="2010345" cy="886378"/>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rPr>
              <a:t>Low-activity Users</a:t>
            </a:r>
          </a:p>
        </p:txBody>
      </p:sp>
      <p:graphicFrame>
        <p:nvGraphicFramePr>
          <p:cNvPr id="9" name="Chart 8"/>
          <p:cNvGraphicFramePr/>
          <p:nvPr>
            <p:extLst>
              <p:ext uri="{D42A27DB-BD31-4B8C-83A1-F6EECF244321}">
                <p14:modId xmlns:p14="http://schemas.microsoft.com/office/powerpoint/2010/main" val="1642160796"/>
              </p:ext>
            </p:extLst>
          </p:nvPr>
        </p:nvGraphicFramePr>
        <p:xfrm>
          <a:off x="3977481" y="1245522"/>
          <a:ext cx="4568085" cy="21839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411015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43681" y="5669011"/>
            <a:ext cx="7927279" cy="571451"/>
          </a:xfrm>
          <a:prstGeom prst="rect">
            <a:avLst/>
          </a:prstGeom>
        </p:spPr>
        <p:txBody>
          <a:bodyPr vert="horz" wrap="square" lIns="0" tIns="34970" rIns="0" bIns="34970" rtlCol="0" anchor="t">
            <a:normAutofit/>
          </a:bodyPr>
          <a:lstStyle/>
          <a:p>
            <a:pPr marL="0" indent="0">
              <a:buNone/>
            </a:pPr>
            <a:r>
              <a:rPr lang="en-US" dirty="0">
                <a:solidFill>
                  <a:schemeClr val="tx1"/>
                </a:solidFill>
              </a:rPr>
              <a:t>Is Algorithm A better?</a:t>
            </a:r>
          </a:p>
        </p:txBody>
      </p:sp>
      <p:sp>
        <p:nvSpPr>
          <p:cNvPr id="2" name="Title 1"/>
          <p:cNvSpPr>
            <a:spLocks noGrp="1"/>
          </p:cNvSpPr>
          <p:nvPr>
            <p:ph type="title"/>
          </p:nvPr>
        </p:nvSpPr>
        <p:spPr>
          <a:xfrm>
            <a:off x="205962" y="295277"/>
            <a:ext cx="8916415" cy="917575"/>
          </a:xfrm>
        </p:spPr>
        <p:txBody>
          <a:bodyPr/>
          <a:lstStyle/>
          <a:p>
            <a:r>
              <a:rPr lang="en-US" dirty="0"/>
              <a:t>The Simpson’s paradox</a:t>
            </a:r>
          </a:p>
        </p:txBody>
      </p:sp>
      <p:graphicFrame>
        <p:nvGraphicFramePr>
          <p:cNvPr id="4" name="Table 3"/>
          <p:cNvGraphicFramePr/>
          <p:nvPr>
            <p:extLst>
              <p:ext uri="{D42A27DB-BD31-4B8C-83A1-F6EECF244321}">
                <p14:modId xmlns:p14="http://schemas.microsoft.com/office/powerpoint/2010/main" val="1292501118"/>
              </p:ext>
            </p:extLst>
          </p:nvPr>
        </p:nvGraphicFramePr>
        <p:xfrm>
          <a:off x="205962" y="1287462"/>
          <a:ext cx="8724519" cy="4186562"/>
        </p:xfrm>
        <a:graphic>
          <a:graphicData uri="http://schemas.openxmlformats.org/drawingml/2006/table">
            <a:tbl>
              <a:tblPr firstRow="1" bandRow="1">
                <a:tableStyleId>{5C22544A-7EE6-4342-B048-85BDC9FD1C3A}</a:tableStyleId>
              </a:tblPr>
              <a:tblGrid>
                <a:gridCol w="2908173">
                  <a:extLst>
                    <a:ext uri="{9D8B030D-6E8A-4147-A177-3AD203B41FA5}">
                      <a16:colId xmlns:a16="http://schemas.microsoft.com/office/drawing/2014/main" val="3287812313"/>
                    </a:ext>
                  </a:extLst>
                </a:gridCol>
                <a:gridCol w="2908173">
                  <a:extLst>
                    <a:ext uri="{9D8B030D-6E8A-4147-A177-3AD203B41FA5}">
                      <a16:colId xmlns:a16="http://schemas.microsoft.com/office/drawing/2014/main" val="3667026621"/>
                    </a:ext>
                  </a:extLst>
                </a:gridCol>
                <a:gridCol w="2908173">
                  <a:extLst>
                    <a:ext uri="{9D8B030D-6E8A-4147-A177-3AD203B41FA5}">
                      <a16:colId xmlns:a16="http://schemas.microsoft.com/office/drawing/2014/main" val="1798862863"/>
                    </a:ext>
                  </a:extLst>
                </a:gridCol>
              </a:tblGrid>
              <a:tr h="709282">
                <a:tc>
                  <a:txBody>
                    <a:bodyPr/>
                    <a:lstStyle/>
                    <a:p>
                      <a:endParaRPr lang="en-US" sz="2800" b="0" dirty="0">
                        <a:latin typeface="Times New Roman" charset="0"/>
                      </a:endParaRPr>
                    </a:p>
                  </a:txBody>
                  <a:tcPr marL="85339" marR="85339" marT="42669" marB="42669"/>
                </a:tc>
                <a:tc>
                  <a:txBody>
                    <a:bodyPr/>
                    <a:lstStyle/>
                    <a:p>
                      <a:r>
                        <a:rPr lang="en-US" sz="2800" b="0" dirty="0">
                          <a:latin typeface="Times New Roman" charset="0"/>
                        </a:rPr>
                        <a:t>Old algorithm (A)</a:t>
                      </a:r>
                    </a:p>
                  </a:txBody>
                  <a:tcPr marL="85339" marR="85339" marT="42669" marB="42669"/>
                </a:tc>
                <a:tc>
                  <a:txBody>
                    <a:bodyPr/>
                    <a:lstStyle/>
                    <a:p>
                      <a:r>
                        <a:rPr lang="en-US" sz="2800" b="0" dirty="0">
                          <a:latin typeface="Times New Roman" charset="0"/>
                        </a:rPr>
                        <a:t>New Algorithm (B)  </a:t>
                      </a:r>
                    </a:p>
                  </a:txBody>
                  <a:tcPr marL="85339" marR="85339" marT="42669" marB="42669"/>
                </a:tc>
                <a:extLst>
                  <a:ext uri="{0D108BD9-81ED-4DB2-BD59-A6C34878D82A}">
                    <a16:rowId xmlns:a16="http://schemas.microsoft.com/office/drawing/2014/main" val="3742711454"/>
                  </a:ext>
                </a:extLst>
              </a:tr>
              <a:tr h="1269251">
                <a:tc>
                  <a:txBody>
                    <a:bodyPr/>
                    <a:lstStyle/>
                    <a:p>
                      <a:r>
                        <a:rPr lang="en-US" sz="2800" dirty="0">
                          <a:latin typeface="Times New Roman" charset="0"/>
                        </a:rPr>
                        <a:t>CTR for Low-Activity users</a:t>
                      </a:r>
                    </a:p>
                  </a:txBody>
                  <a:tcPr marL="85339" marR="85339" marT="42669" marB="42669"/>
                </a:tc>
                <a:tc>
                  <a:txBody>
                    <a:bodyPr/>
                    <a:lstStyle/>
                    <a:p>
                      <a:r>
                        <a:rPr lang="en-US" sz="2800" dirty="0">
                          <a:latin typeface="Times New Roman" charset="0"/>
                        </a:rPr>
                        <a:t>10/400 </a:t>
                      </a:r>
                      <a:r>
                        <a:rPr lang="en-US" sz="2800" dirty="0">
                          <a:solidFill>
                            <a:schemeClr val="accent5"/>
                          </a:solidFill>
                          <a:latin typeface="Times New Roman" charset="0"/>
                        </a:rPr>
                        <a:t>(2.5%) </a:t>
                      </a:r>
                    </a:p>
                  </a:txBody>
                  <a:tcPr marL="85339" marR="85339" marT="42669" marB="42669"/>
                </a:tc>
                <a:tc>
                  <a:txBody>
                    <a:bodyPr/>
                    <a:lstStyle/>
                    <a:p>
                      <a:r>
                        <a:rPr lang="en-US" sz="2800" dirty="0">
                          <a:latin typeface="Times New Roman" charset="0"/>
                        </a:rPr>
                        <a:t>4/200 (2%) </a:t>
                      </a:r>
                    </a:p>
                  </a:txBody>
                  <a:tcPr marL="85339" marR="85339" marT="42669" marB="42669"/>
                </a:tc>
                <a:extLst>
                  <a:ext uri="{0D108BD9-81ED-4DB2-BD59-A6C34878D82A}">
                    <a16:rowId xmlns:a16="http://schemas.microsoft.com/office/drawing/2014/main" val="1745614752"/>
                  </a:ext>
                </a:extLst>
              </a:tr>
              <a:tr h="1269251">
                <a:tc>
                  <a:txBody>
                    <a:bodyPr/>
                    <a:lstStyle/>
                    <a:p>
                      <a:r>
                        <a:rPr lang="en-US" sz="2800" dirty="0">
                          <a:latin typeface="Times New Roman" charset="0"/>
                        </a:rPr>
                        <a:t>CTR for High-Activity users</a:t>
                      </a:r>
                    </a:p>
                  </a:txBody>
                  <a:tcPr marL="85339" marR="85339" marT="42669" marB="42669"/>
                </a:tc>
                <a:tc>
                  <a:txBody>
                    <a:bodyPr/>
                    <a:lstStyle/>
                    <a:p>
                      <a:r>
                        <a:rPr lang="en-US" sz="2800" dirty="0">
                          <a:latin typeface="Times New Roman" charset="0"/>
                        </a:rPr>
                        <a:t>40/600 </a:t>
                      </a:r>
                      <a:r>
                        <a:rPr lang="en-US" sz="2800" dirty="0">
                          <a:solidFill>
                            <a:schemeClr val="accent5"/>
                          </a:solidFill>
                          <a:latin typeface="Times New Roman" charset="0"/>
                        </a:rPr>
                        <a:t>(6.6%)</a:t>
                      </a:r>
                    </a:p>
                  </a:txBody>
                  <a:tcPr marL="85339" marR="85339" marT="42669" marB="42669"/>
                </a:tc>
                <a:tc>
                  <a:txBody>
                    <a:bodyPr/>
                    <a:lstStyle/>
                    <a:p>
                      <a:r>
                        <a:rPr lang="en-US" sz="2800" dirty="0">
                          <a:latin typeface="Times New Roman" charset="0"/>
                        </a:rPr>
                        <a:t>50/800 (6.2%)</a:t>
                      </a:r>
                    </a:p>
                  </a:txBody>
                  <a:tcPr marL="85339" marR="85339" marT="42669" marB="42669"/>
                </a:tc>
                <a:extLst>
                  <a:ext uri="{0D108BD9-81ED-4DB2-BD59-A6C34878D82A}">
                    <a16:rowId xmlns:a16="http://schemas.microsoft.com/office/drawing/2014/main" val="4069878089"/>
                  </a:ext>
                </a:extLst>
              </a:tr>
              <a:tr h="709282">
                <a:tc>
                  <a:txBody>
                    <a:bodyPr/>
                    <a:lstStyle/>
                    <a:p>
                      <a:r>
                        <a:rPr lang="en-US" sz="2800" b="1" dirty="0">
                          <a:latin typeface="Times New Roman" charset="0"/>
                        </a:rPr>
                        <a:t>Total CTR </a:t>
                      </a:r>
                    </a:p>
                  </a:txBody>
                  <a:tcPr marL="85339" marR="85339" marT="42669" marB="42669"/>
                </a:tc>
                <a:tc>
                  <a:txBody>
                    <a:bodyPr/>
                    <a:lstStyle/>
                    <a:p>
                      <a:r>
                        <a:rPr lang="en-US" sz="2800" b="1" dirty="0">
                          <a:latin typeface="Times New Roman" charset="0"/>
                        </a:rPr>
                        <a:t>50/1000 (5%) </a:t>
                      </a:r>
                    </a:p>
                  </a:txBody>
                  <a:tcPr marL="85339" marR="85339" marT="42669" marB="42669"/>
                </a:tc>
                <a:tc>
                  <a:txBody>
                    <a:bodyPr/>
                    <a:lstStyle/>
                    <a:p>
                      <a:r>
                        <a:rPr lang="en-US" sz="2800" b="1" dirty="0">
                          <a:latin typeface="Times New Roman" charset="0"/>
                        </a:rPr>
                        <a:t>54/1000 </a:t>
                      </a:r>
                      <a:r>
                        <a:rPr lang="en-US" sz="2800" b="1" dirty="0">
                          <a:solidFill>
                            <a:schemeClr val="accent5"/>
                          </a:solidFill>
                          <a:latin typeface="Times New Roman" charset="0"/>
                        </a:rPr>
                        <a:t>(5.4%) </a:t>
                      </a:r>
                    </a:p>
                  </a:txBody>
                  <a:tcPr marL="85339" marR="85339" marT="42669" marB="42669"/>
                </a:tc>
                <a:extLst>
                  <a:ext uri="{0D108BD9-81ED-4DB2-BD59-A6C34878D82A}">
                    <a16:rowId xmlns:a16="http://schemas.microsoft.com/office/drawing/2014/main" val="373630828"/>
                  </a:ext>
                </a:extLst>
              </a:tr>
            </a:tbl>
          </a:graphicData>
        </a:graphic>
      </p:graphicFrame>
      <p:sp>
        <p:nvSpPr>
          <p:cNvPr id="5" name="Slide Number Placeholder 4"/>
          <p:cNvSpPr>
            <a:spLocks noGrp="1"/>
          </p:cNvSpPr>
          <p:nvPr>
            <p:ph type="sldNum" sz="quarter" idx="11"/>
          </p:nvPr>
        </p:nvSpPr>
        <p:spPr/>
        <p:txBody>
          <a:bodyPr/>
          <a:lstStyle/>
          <a:p>
            <a:fld id="{34990F19-4AF9-4079-9E3A-38E608497707}" type="slidenum">
              <a:rPr lang="en-US" smtClean="0"/>
              <a:t>21</a:t>
            </a:fld>
            <a:endParaRPr lang="en-US"/>
          </a:p>
        </p:txBody>
      </p:sp>
      <p:sp>
        <p:nvSpPr>
          <p:cNvPr id="6" name="TextBox 5"/>
          <p:cNvSpPr txBox="1"/>
          <p:nvPr/>
        </p:nvSpPr>
        <p:spPr>
          <a:xfrm>
            <a:off x="1996281" y="6392862"/>
            <a:ext cx="64770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Simpson (1951), Barbosa-Cosley-Sharma-Cesar (2016)</a:t>
            </a:r>
          </a:p>
        </p:txBody>
      </p:sp>
    </p:spTree>
    <p:extLst>
      <p:ext uri="{BB962C8B-B14F-4D97-AF65-F5344CB8AC3E}">
        <p14:creationId xmlns:p14="http://schemas.microsoft.com/office/powerpoint/2010/main" val="37402757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5962" y="4977612"/>
            <a:ext cx="8648319" cy="1277138"/>
          </a:xfrm>
          <a:prstGeom prst="rect">
            <a:avLst/>
          </a:prstGeom>
        </p:spPr>
        <p:txBody>
          <a:bodyPr vert="horz" wrap="square" lIns="0" tIns="34970" rIns="0" bIns="34970" rtlCol="0" anchor="t">
            <a:normAutofit/>
          </a:bodyPr>
          <a:lstStyle/>
          <a:p>
            <a:pPr marL="0" indent="0">
              <a:buNone/>
            </a:pPr>
            <a:r>
              <a:rPr lang="en-US" dirty="0">
                <a:solidFill>
                  <a:schemeClr val="tx1"/>
                </a:solidFill>
              </a:rPr>
              <a:t>Average comment length decreases over time.</a:t>
            </a:r>
          </a:p>
        </p:txBody>
      </p:sp>
      <p:sp>
        <p:nvSpPr>
          <p:cNvPr id="2" name="Title 1"/>
          <p:cNvSpPr>
            <a:spLocks noGrp="1"/>
          </p:cNvSpPr>
          <p:nvPr>
            <p:ph type="title"/>
          </p:nvPr>
        </p:nvSpPr>
        <p:spPr>
          <a:xfrm>
            <a:off x="205962" y="295277"/>
            <a:ext cx="8916415" cy="917575"/>
          </a:xfrm>
        </p:spPr>
        <p:txBody>
          <a:bodyPr/>
          <a:lstStyle/>
          <a:p>
            <a:r>
              <a:rPr lang="en-US" dirty="0"/>
              <a:t>Example: Simpson’s paradox in Reddit</a:t>
            </a:r>
          </a:p>
        </p:txBody>
      </p:sp>
      <p:sp>
        <p:nvSpPr>
          <p:cNvPr id="5" name="Slide Number Placeholder 4"/>
          <p:cNvSpPr>
            <a:spLocks noGrp="1"/>
          </p:cNvSpPr>
          <p:nvPr>
            <p:ph type="sldNum" sz="quarter" idx="11"/>
          </p:nvPr>
        </p:nvSpPr>
        <p:spPr/>
        <p:txBody>
          <a:bodyPr/>
          <a:lstStyle/>
          <a:p>
            <a:fld id="{34990F19-4AF9-4079-9E3A-38E608497707}" type="slidenum">
              <a:rPr lang="en-US" smtClean="0"/>
              <a:t>22</a:t>
            </a:fld>
            <a:endParaRPr lang="en-US"/>
          </a:p>
        </p:txBody>
      </p:sp>
      <p:sp>
        <p:nvSpPr>
          <p:cNvPr id="6" name="TextBox 5"/>
          <p:cNvSpPr txBox="1"/>
          <p:nvPr/>
        </p:nvSpPr>
        <p:spPr>
          <a:xfrm>
            <a:off x="3977481" y="6353798"/>
            <a:ext cx="45720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Barbosa-Cosley-Sharma-Cesar (2016)</a:t>
            </a:r>
          </a:p>
        </p:txBody>
      </p:sp>
      <p:pic>
        <p:nvPicPr>
          <p:cNvPr id="7" name="Picture 6"/>
          <p:cNvPicPr>
            <a:picLocks noChangeAspect="1"/>
          </p:cNvPicPr>
          <p:nvPr/>
        </p:nvPicPr>
        <p:blipFill>
          <a:blip r:embed="rId3"/>
          <a:stretch>
            <a:fillRect/>
          </a:stretch>
        </p:blipFill>
        <p:spPr>
          <a:xfrm>
            <a:off x="241345" y="1363662"/>
            <a:ext cx="8733257" cy="3234540"/>
          </a:xfrm>
          <a:prstGeom prst="rect">
            <a:avLst/>
          </a:prstGeom>
        </p:spPr>
      </p:pic>
      <p:sp>
        <p:nvSpPr>
          <p:cNvPr id="9" name="Rectangle 8"/>
          <p:cNvSpPr/>
          <p:nvPr/>
        </p:nvSpPr>
        <p:spPr bwMode="auto">
          <a:xfrm>
            <a:off x="4607973" y="1363662"/>
            <a:ext cx="4366629" cy="323454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TextBox 9"/>
          <p:cNvSpPr txBox="1"/>
          <p:nvPr/>
        </p:nvSpPr>
        <p:spPr>
          <a:xfrm>
            <a:off x="34675" y="5423467"/>
            <a:ext cx="8768640" cy="1403461"/>
          </a:xfrm>
          <a:prstGeom prst="rect">
            <a:avLst/>
          </a:prstGeom>
          <a:noFill/>
        </p:spPr>
        <p:txBody>
          <a:bodyPr wrap="square" lIns="182880" tIns="146304" rIns="182880" bIns="146304" rtlCol="0">
            <a:spAutoFit/>
          </a:bodyPr>
          <a:lstStyle/>
          <a:p>
            <a:pPr lvl="0" defTabSz="699463">
              <a:lnSpc>
                <a:spcPct val="90000"/>
              </a:lnSpc>
              <a:spcBef>
                <a:spcPct val="20000"/>
              </a:spcBef>
              <a:buSzPct val="90000"/>
            </a:pPr>
            <a:r>
              <a:rPr lang="en-US" sz="2800" dirty="0">
                <a:solidFill>
                  <a:srgbClr val="FFFFFF"/>
                </a:solidFill>
                <a:latin typeface="Segoe UI Light"/>
              </a:rPr>
              <a:t>But for each yearly cohort of users, comment length increases over time. </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81321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961" y="4525874"/>
            <a:ext cx="8914641" cy="1523494"/>
          </a:xfrm>
        </p:spPr>
        <p:txBody>
          <a:bodyPr/>
          <a:lstStyle/>
          <a:p>
            <a:pPr marL="0" indent="0">
              <a:buNone/>
            </a:pPr>
            <a:r>
              <a:rPr lang="en-US" dirty="0"/>
              <a:t>E.g., Algorithm A could have been shown at different times than B. </a:t>
            </a:r>
          </a:p>
          <a:p>
            <a:pPr marL="0" indent="0">
              <a:buNone/>
            </a:pPr>
            <a:r>
              <a:rPr lang="en-US" dirty="0"/>
              <a:t>There could be other hidden causal variations.</a:t>
            </a:r>
          </a:p>
        </p:txBody>
      </p:sp>
      <p:sp>
        <p:nvSpPr>
          <p:cNvPr id="3" name="Title 2"/>
          <p:cNvSpPr>
            <a:spLocks noGrp="1"/>
          </p:cNvSpPr>
          <p:nvPr>
            <p:ph type="title"/>
          </p:nvPr>
        </p:nvSpPr>
        <p:spPr>
          <a:xfrm>
            <a:off x="205962" y="295277"/>
            <a:ext cx="8916415" cy="917575"/>
          </a:xfrm>
        </p:spPr>
        <p:txBody>
          <a:bodyPr/>
          <a:lstStyle/>
          <a:p>
            <a:r>
              <a:rPr lang="en-US" dirty="0"/>
              <a:t>Answer (as usual): May be, may be not.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155" y="1782908"/>
            <a:ext cx="6205355" cy="2755960"/>
          </a:xfrm>
          <a:prstGeom prst="rect">
            <a:avLst/>
          </a:prstGeom>
        </p:spPr>
      </p:pic>
      <p:sp>
        <p:nvSpPr>
          <p:cNvPr id="4" name="Slide Number Placeholder 3"/>
          <p:cNvSpPr>
            <a:spLocks noGrp="1"/>
          </p:cNvSpPr>
          <p:nvPr>
            <p:ph type="sldNum" sz="quarter" idx="11"/>
          </p:nvPr>
        </p:nvSpPr>
        <p:spPr/>
        <p:txBody>
          <a:bodyPr/>
          <a:lstStyle/>
          <a:p>
            <a:fld id="{34990F19-4AF9-4079-9E3A-38E608497707}" type="slidenum">
              <a:rPr lang="en-US" smtClean="0"/>
              <a:t>23</a:t>
            </a:fld>
            <a:endParaRPr lang="en-US"/>
          </a:p>
        </p:txBody>
      </p:sp>
    </p:spTree>
    <p:extLst>
      <p:ext uri="{BB962C8B-B14F-4D97-AF65-F5344CB8AC3E}">
        <p14:creationId xmlns:p14="http://schemas.microsoft.com/office/powerpoint/2010/main" val="365235895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320252" y="1988202"/>
            <a:ext cx="5143061" cy="2240998"/>
          </a:xfrm>
        </p:spPr>
        <p:txBody>
          <a:bodyPr/>
          <a:lstStyle/>
          <a:p>
            <a:r>
              <a:rPr lang="en-US" dirty="0"/>
              <a:t>Making sense of such data can be too complex.</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893" y="1097166"/>
            <a:ext cx="2800112" cy="4783525"/>
          </a:xfrm>
          <a:prstGeom prst="rect">
            <a:avLst/>
          </a:prstGeom>
        </p:spPr>
      </p:pic>
      <p:sp>
        <p:nvSpPr>
          <p:cNvPr id="3" name="Slide Number Placeholder 2"/>
          <p:cNvSpPr>
            <a:spLocks noGrp="1"/>
          </p:cNvSpPr>
          <p:nvPr>
            <p:ph type="sldNum" sz="quarter" idx="11"/>
          </p:nvPr>
        </p:nvSpPr>
        <p:spPr/>
        <p:txBody>
          <a:bodyPr/>
          <a:lstStyle/>
          <a:p>
            <a:fld id="{34990F19-4AF9-4079-9E3A-38E608497707}" type="slidenum">
              <a:rPr lang="en-US" smtClean="0"/>
              <a:t>24</a:t>
            </a:fld>
            <a:endParaRPr lang="en-US"/>
          </a:p>
        </p:txBody>
      </p:sp>
    </p:spTree>
    <p:extLst>
      <p:ext uri="{BB962C8B-B14F-4D97-AF65-F5344CB8AC3E}">
        <p14:creationId xmlns:p14="http://schemas.microsoft.com/office/powerpoint/2010/main" val="14428182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81" y="1897062"/>
            <a:ext cx="8914642" cy="3175741"/>
          </a:xfrm>
        </p:spPr>
        <p:txBody>
          <a:bodyPr/>
          <a:lstStyle/>
          <a:p>
            <a:r>
              <a:rPr lang="en-US" dirty="0"/>
              <a:t>II. How do we systematically reason about and estimate the relationship between effects and their causes?</a:t>
            </a:r>
          </a:p>
        </p:txBody>
      </p:sp>
      <p:sp>
        <p:nvSpPr>
          <p:cNvPr id="3" name="Slide Number Placeholder 2"/>
          <p:cNvSpPr>
            <a:spLocks noGrp="1"/>
          </p:cNvSpPr>
          <p:nvPr>
            <p:ph type="sldNum" sz="quarter" idx="10"/>
          </p:nvPr>
        </p:nvSpPr>
        <p:spPr/>
        <p:txBody>
          <a:bodyPr/>
          <a:lstStyle/>
          <a:p>
            <a:fld id="{34990F19-4AF9-4079-9E3A-38E608497707}" type="slidenum">
              <a:rPr lang="en-US" smtClean="0"/>
              <a:t>25</a:t>
            </a:fld>
            <a:endParaRPr lang="en-US"/>
          </a:p>
        </p:txBody>
      </p:sp>
    </p:spTree>
    <p:extLst>
      <p:ext uri="{BB962C8B-B14F-4D97-AF65-F5344CB8AC3E}">
        <p14:creationId xmlns:p14="http://schemas.microsoft.com/office/powerpoint/2010/main" val="22065800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Formulating causal inference problems</a:t>
            </a:r>
          </a:p>
        </p:txBody>
      </p:sp>
      <p:sp>
        <p:nvSpPr>
          <p:cNvPr id="3" name="Content Placeholder 2"/>
          <p:cNvSpPr>
            <a:spLocks noGrp="1"/>
          </p:cNvSpPr>
          <p:nvPr>
            <p:ph type="body" sz="quarter" idx="10"/>
          </p:nvPr>
        </p:nvSpPr>
        <p:spPr>
          <a:xfrm>
            <a:off x="243681" y="1516062"/>
            <a:ext cx="8914641" cy="4967288"/>
          </a:xfrm>
          <a:prstGeom prst="rect">
            <a:avLst/>
          </a:prstGeom>
        </p:spPr>
        <p:txBody>
          <a:bodyPr vert="horz" wrap="square" lIns="0" tIns="34970" rIns="0" bIns="34970" rtlCol="0" anchor="t">
            <a:normAutofit/>
          </a:bodyPr>
          <a:lstStyle/>
          <a:p>
            <a:r>
              <a:rPr lang="en-US" b="1" dirty="0"/>
              <a:t>Causal inference:  </a:t>
            </a:r>
            <a:r>
              <a:rPr lang="en-US" dirty="0"/>
              <a:t>Principled basis for both experimental and non-experimental methods.</a:t>
            </a:r>
          </a:p>
          <a:p>
            <a:endParaRPr lang="en-US" dirty="0"/>
          </a:p>
          <a:p>
            <a:r>
              <a:rPr lang="en-US" dirty="0"/>
              <a:t>Aside: Such questions form the basis of almost all scientific inquiry.</a:t>
            </a:r>
          </a:p>
          <a:p>
            <a:pPr lvl="1"/>
            <a:r>
              <a:rPr lang="en-US" sz="2100" dirty="0">
                <a:latin typeface="+mj-lt"/>
              </a:rPr>
              <a:t>E.g., occur in medicine (drug trials, effect of a drug), social sciences (effect of a certain policy), and genetics (effect of genes on disease).</a:t>
            </a:r>
          </a:p>
          <a:p>
            <a:pPr lvl="1"/>
            <a:endParaRPr lang="en-US" sz="2100" dirty="0">
              <a:latin typeface="+mj-lt"/>
            </a:endParaRPr>
          </a:p>
          <a:p>
            <a:pPr lvl="1"/>
            <a:r>
              <a:rPr lang="en-US" sz="2400" b="1" dirty="0">
                <a:latin typeface="+mj-lt"/>
              </a:rPr>
              <a:t>Frameworks:</a:t>
            </a:r>
            <a:endParaRPr lang="en-US" sz="2400" dirty="0">
              <a:latin typeface="+mj-lt"/>
            </a:endParaRPr>
          </a:p>
          <a:p>
            <a:pPr marL="342900" lvl="1" indent="-342900">
              <a:buFont typeface="Arial" panose="020B0604020202020204" pitchFamily="34" charset="0"/>
              <a:buChar char="•"/>
            </a:pPr>
            <a:r>
              <a:rPr lang="en-US" sz="2100" dirty="0"/>
              <a:t>Causal graphical models [Pearl 2009]</a:t>
            </a:r>
          </a:p>
          <a:p>
            <a:pPr marL="342900" lvl="1" indent="-342900">
              <a:buFont typeface="Arial" panose="020B0604020202020204" pitchFamily="34" charset="0"/>
              <a:buChar char="•"/>
            </a:pPr>
            <a:r>
              <a:rPr lang="en-US" sz="2100" dirty="0"/>
              <a:t>Potential Outcomes Framework [</a:t>
            </a:r>
            <a:r>
              <a:rPr lang="en-US" sz="2100" dirty="0" err="1"/>
              <a:t>Imbens</a:t>
            </a:r>
            <a:r>
              <a:rPr lang="en-US" sz="2100" dirty="0"/>
              <a:t>-Rubin 2016]</a:t>
            </a:r>
          </a:p>
          <a:p>
            <a:r>
              <a:rPr lang="en-US" dirty="0"/>
              <a:t> </a:t>
            </a:r>
          </a:p>
        </p:txBody>
      </p:sp>
      <p:sp>
        <p:nvSpPr>
          <p:cNvPr id="4" name="Slide Number Placeholder 3"/>
          <p:cNvSpPr>
            <a:spLocks noGrp="1"/>
          </p:cNvSpPr>
          <p:nvPr>
            <p:ph type="sldNum" sz="quarter" idx="11"/>
          </p:nvPr>
        </p:nvSpPr>
        <p:spPr/>
        <p:txBody>
          <a:bodyPr/>
          <a:lstStyle/>
          <a:p>
            <a:fld id="{34990F19-4AF9-4079-9E3A-38E608497707}" type="slidenum">
              <a:rPr lang="en-US" smtClean="0"/>
              <a:t>26</a:t>
            </a:fld>
            <a:endParaRPr lang="en-US"/>
          </a:p>
        </p:txBody>
      </p:sp>
    </p:spTree>
    <p:extLst>
      <p:ext uri="{BB962C8B-B14F-4D97-AF65-F5344CB8AC3E}">
        <p14:creationId xmlns:p14="http://schemas.microsoft.com/office/powerpoint/2010/main" val="344042290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 big philosophical debate (since the times of Aristotle, Hume and others).</a:t>
            </a:r>
          </a:p>
          <a:p>
            <a:endParaRPr lang="en-US" sz="1275" dirty="0"/>
          </a:p>
          <a:p>
            <a:pPr marL="257141" lvl="1"/>
            <a:r>
              <a:rPr lang="en-US" sz="2625" b="1" dirty="0">
                <a:latin typeface="+mj-lt"/>
              </a:rPr>
              <a:t>Practical meaning*:</a:t>
            </a:r>
            <a:r>
              <a:rPr lang="en-US" sz="2625" dirty="0">
                <a:latin typeface="+mj-lt"/>
              </a:rPr>
              <a:t> X causes Y </a:t>
            </a:r>
            <a:r>
              <a:rPr lang="en-US" sz="2625" dirty="0" err="1">
                <a:latin typeface="+mj-lt"/>
              </a:rPr>
              <a:t>iff</a:t>
            </a:r>
            <a:r>
              <a:rPr lang="en-US" sz="2625" dirty="0">
                <a:latin typeface="+mj-lt"/>
              </a:rPr>
              <a:t> </a:t>
            </a:r>
          </a:p>
          <a:p>
            <a:pPr marL="257141" lvl="1"/>
            <a:r>
              <a:rPr lang="en-US" sz="2625" dirty="0">
                <a:latin typeface="+mj-lt"/>
              </a:rPr>
              <a:t>	changing X leads to a change in Y, </a:t>
            </a:r>
          </a:p>
          <a:p>
            <a:pPr marL="257141" lvl="1"/>
            <a:r>
              <a:rPr lang="en-US" sz="2625" dirty="0">
                <a:latin typeface="+mj-lt"/>
              </a:rPr>
              <a:t>	keeping everything else constant.</a:t>
            </a:r>
          </a:p>
          <a:p>
            <a:pPr marL="257141" lvl="1"/>
            <a:endParaRPr lang="en-US" sz="2625" dirty="0">
              <a:latin typeface="+mj-lt"/>
            </a:endParaRPr>
          </a:p>
          <a:p>
            <a:pPr marL="257141" lvl="1"/>
            <a:r>
              <a:rPr lang="en-US" sz="2625" dirty="0">
                <a:latin typeface="+mj-lt"/>
              </a:rPr>
              <a:t>The </a:t>
            </a:r>
            <a:r>
              <a:rPr lang="en-US" sz="2625" b="1" dirty="0">
                <a:latin typeface="+mj-lt"/>
              </a:rPr>
              <a:t>causal effect </a:t>
            </a:r>
            <a:r>
              <a:rPr lang="en-US" sz="2625" dirty="0">
                <a:latin typeface="+mj-lt"/>
              </a:rPr>
              <a:t>is the magnitude by which Y is changed by a unit change in X.</a:t>
            </a:r>
          </a:p>
          <a:p>
            <a:pPr marL="257141" lvl="1"/>
            <a:endParaRPr lang="en-US" sz="1200" dirty="0"/>
          </a:p>
        </p:txBody>
      </p:sp>
      <p:sp>
        <p:nvSpPr>
          <p:cNvPr id="2" name="Title 1"/>
          <p:cNvSpPr>
            <a:spLocks noGrp="1"/>
          </p:cNvSpPr>
          <p:nvPr>
            <p:ph type="title"/>
          </p:nvPr>
        </p:nvSpPr>
        <p:spPr/>
        <p:txBody>
          <a:bodyPr/>
          <a:lstStyle/>
          <a:p>
            <a:r>
              <a:rPr lang="en-US" dirty="0"/>
              <a:t>What does it mean to </a:t>
            </a:r>
            <a:r>
              <a:rPr lang="en-US" i="1" dirty="0"/>
              <a:t>cause</a:t>
            </a:r>
            <a:r>
              <a:rPr lang="en-US" dirty="0"/>
              <a:t>?</a:t>
            </a:r>
          </a:p>
        </p:txBody>
      </p:sp>
      <p:sp>
        <p:nvSpPr>
          <p:cNvPr id="4" name="Slide Number Placeholder 3"/>
          <p:cNvSpPr>
            <a:spLocks noGrp="1"/>
          </p:cNvSpPr>
          <p:nvPr>
            <p:ph type="sldNum" sz="quarter" idx="11"/>
          </p:nvPr>
        </p:nvSpPr>
        <p:spPr/>
        <p:txBody>
          <a:bodyPr/>
          <a:lstStyle/>
          <a:p>
            <a:fld id="{34990F19-4AF9-4079-9E3A-38E608497707}" type="slidenum">
              <a:rPr lang="en-US" smtClean="0"/>
              <a:t>27</a:t>
            </a:fld>
            <a:endParaRPr lang="en-US"/>
          </a:p>
        </p:txBody>
      </p:sp>
      <p:sp>
        <p:nvSpPr>
          <p:cNvPr id="5" name="TextBox 4"/>
          <p:cNvSpPr txBox="1"/>
          <p:nvPr/>
        </p:nvSpPr>
        <p:spPr>
          <a:xfrm>
            <a:off x="396081" y="6163250"/>
            <a:ext cx="7962520" cy="849463"/>
          </a:xfrm>
          <a:prstGeom prst="rect">
            <a:avLst/>
          </a:prstGeom>
          <a:noFill/>
        </p:spPr>
        <p:txBody>
          <a:bodyPr wrap="square" lIns="182880" tIns="146304" rIns="182880" bIns="146304" rtlCol="0">
            <a:spAutoFit/>
          </a:bodyPr>
          <a:lstStyle/>
          <a:p>
            <a:pPr algn="r">
              <a:lnSpc>
                <a:spcPct val="90000"/>
              </a:lnSpc>
              <a:spcAft>
                <a:spcPts val="600"/>
              </a:spcAft>
            </a:pPr>
            <a:r>
              <a:rPr lang="en-US" sz="2000" i="1" dirty="0">
                <a:gradFill>
                  <a:gsLst>
                    <a:gs pos="2917">
                      <a:schemeClr val="tx1"/>
                    </a:gs>
                    <a:gs pos="30000">
                      <a:schemeClr val="tx1"/>
                    </a:gs>
                  </a:gsLst>
                  <a:lin ang="5400000" scaled="0"/>
                </a:gradFill>
              </a:rPr>
              <a:t>*Interventionist</a:t>
            </a:r>
            <a:r>
              <a:rPr lang="en-US" sz="2000" dirty="0">
                <a:gradFill>
                  <a:gsLst>
                    <a:gs pos="2917">
                      <a:schemeClr val="tx1"/>
                    </a:gs>
                    <a:gs pos="30000">
                      <a:schemeClr val="tx1"/>
                    </a:gs>
                  </a:gsLst>
                  <a:lin ang="5400000" scaled="0"/>
                </a:gradFill>
              </a:rPr>
              <a:t> definition [</a:t>
            </a:r>
            <a:r>
              <a:rPr lang="en-US" sz="2000" dirty="0">
                <a:gradFill>
                  <a:gsLst>
                    <a:gs pos="2917">
                      <a:schemeClr val="tx1"/>
                    </a:gs>
                    <a:gs pos="30000">
                      <a:schemeClr val="tx1"/>
                    </a:gs>
                  </a:gsLst>
                  <a:lin ang="5400000" scaled="0"/>
                </a:gradFill>
                <a:hlinkClick r:id="rId2"/>
              </a:rPr>
              <a:t>http://plato.stanford.edu/entries/causation-mani/</a:t>
            </a:r>
            <a:r>
              <a:rPr lang="en-US" sz="2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9925934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3656386"/>
          </a:xfrm>
        </p:spPr>
        <p:txBody>
          <a:bodyPr/>
          <a:lstStyle/>
          <a:p>
            <a:r>
              <a:rPr lang="en-US" dirty="0"/>
              <a:t>Basic construct of causal inference.</a:t>
            </a:r>
          </a:p>
          <a:p>
            <a:endParaRPr lang="en-US" sz="1200" dirty="0"/>
          </a:p>
          <a:p>
            <a:endParaRPr lang="en-US" sz="1200" dirty="0"/>
          </a:p>
          <a:p>
            <a:r>
              <a:rPr lang="en-US" b="1" dirty="0"/>
              <a:t>Counterfactual thinking*: </a:t>
            </a:r>
          </a:p>
          <a:p>
            <a:r>
              <a:rPr lang="en-US" dirty="0"/>
              <a:t>What would have happened if I had changed X?</a:t>
            </a:r>
          </a:p>
          <a:p>
            <a:endParaRPr lang="en-US" sz="1200" dirty="0"/>
          </a:p>
          <a:p>
            <a:endParaRPr lang="en-US" dirty="0"/>
          </a:p>
          <a:p>
            <a:r>
              <a:rPr lang="en-US" dirty="0"/>
              <a:t>E.g. What would have been the CTR </a:t>
            </a:r>
            <a:r>
              <a:rPr lang="en-US" i="1" dirty="0"/>
              <a:t>had we not </a:t>
            </a:r>
            <a:r>
              <a:rPr lang="en-US" dirty="0"/>
              <a:t>shifted to the new algorithm?</a:t>
            </a:r>
          </a:p>
        </p:txBody>
      </p:sp>
      <p:sp>
        <p:nvSpPr>
          <p:cNvPr id="2" name="Title 1"/>
          <p:cNvSpPr>
            <a:spLocks noGrp="1"/>
          </p:cNvSpPr>
          <p:nvPr>
            <p:ph type="title"/>
          </p:nvPr>
        </p:nvSpPr>
        <p:spPr/>
        <p:txBody>
          <a:bodyPr/>
          <a:lstStyle/>
          <a:p>
            <a:r>
              <a:rPr lang="en-US" dirty="0"/>
              <a:t>Need answers to “what if” questions</a:t>
            </a:r>
          </a:p>
        </p:txBody>
      </p:sp>
      <p:sp>
        <p:nvSpPr>
          <p:cNvPr id="4" name="Slide Number Placeholder 3"/>
          <p:cNvSpPr>
            <a:spLocks noGrp="1"/>
          </p:cNvSpPr>
          <p:nvPr>
            <p:ph type="sldNum" sz="quarter" idx="11"/>
          </p:nvPr>
        </p:nvSpPr>
        <p:spPr/>
        <p:txBody>
          <a:bodyPr/>
          <a:lstStyle/>
          <a:p>
            <a:fld id="{34990F19-4AF9-4079-9E3A-38E608497707}" type="slidenum">
              <a:rPr lang="en-US" smtClean="0"/>
              <a:t>28</a:t>
            </a:fld>
            <a:endParaRPr lang="en-US"/>
          </a:p>
        </p:txBody>
      </p:sp>
      <p:sp>
        <p:nvSpPr>
          <p:cNvPr id="5" name="TextBox 4"/>
          <p:cNvSpPr txBox="1"/>
          <p:nvPr/>
        </p:nvSpPr>
        <p:spPr>
          <a:xfrm>
            <a:off x="853281" y="6068118"/>
            <a:ext cx="7391400" cy="926407"/>
          </a:xfrm>
          <a:prstGeom prst="rect">
            <a:avLst/>
          </a:prstGeom>
          <a:noFill/>
        </p:spPr>
        <p:txBody>
          <a:bodyPr wrap="square" lIns="182880" tIns="146304" rIns="182880" bIns="146304" rtlCol="0">
            <a:spAutoFit/>
          </a:bodyPr>
          <a:lstStyle/>
          <a:p>
            <a:pPr algn="r">
              <a:lnSpc>
                <a:spcPct val="90000"/>
              </a:lnSpc>
              <a:spcAft>
                <a:spcPts val="600"/>
              </a:spcAft>
            </a:pPr>
            <a:r>
              <a:rPr lang="en-US" sz="2000" dirty="0">
                <a:gradFill>
                  <a:gsLst>
                    <a:gs pos="2917">
                      <a:schemeClr val="tx1"/>
                    </a:gs>
                    <a:gs pos="30000">
                      <a:schemeClr val="tx1"/>
                    </a:gs>
                  </a:gsLst>
                  <a:lin ang="5400000" scaled="0"/>
                </a:gradFill>
              </a:rPr>
              <a:t>*</a:t>
            </a:r>
            <a:r>
              <a:rPr lang="en-US" sz="2000" i="1" dirty="0">
                <a:gradFill>
                  <a:gsLst>
                    <a:gs pos="2917">
                      <a:schemeClr val="tx1"/>
                    </a:gs>
                    <a:gs pos="30000">
                      <a:schemeClr val="tx1"/>
                    </a:gs>
                  </a:gsLst>
                  <a:lin ang="5400000" scaled="0"/>
                </a:gradFill>
              </a:rPr>
              <a:t>Counterfactual theories of causation</a:t>
            </a:r>
          </a:p>
          <a:p>
            <a:pPr algn="r">
              <a:lnSpc>
                <a:spcPct val="90000"/>
              </a:lnSpc>
              <a:spcAft>
                <a:spcPts val="600"/>
              </a:spcAft>
            </a:pPr>
            <a:r>
              <a:rPr lang="en-US" sz="2000" dirty="0">
                <a:gradFill>
                  <a:gsLst>
                    <a:gs pos="2917">
                      <a:schemeClr val="tx1"/>
                    </a:gs>
                    <a:gs pos="30000">
                      <a:schemeClr val="tx1"/>
                    </a:gs>
                  </a:gsLst>
                  <a:lin ang="5400000" scaled="0"/>
                </a:gradFill>
                <a:hlinkClick r:id="rId3"/>
              </a:rPr>
              <a:t>http://plato.stanford.edu/entries/causation-counterfactual/</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410339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Why is it hard?</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5885638" y="1058862"/>
                <a:ext cx="3440927" cy="932563"/>
              </a:xfrm>
            </p:spPr>
            <p:txBody>
              <a:bodyPr/>
              <a:lstStyle/>
              <a:p>
                <a:r>
                  <a:rPr lang="en-US" dirty="0"/>
                  <a:t>Naïve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−1)</m:t>
                      </m:r>
                    </m:oMath>
                  </m:oMathPara>
                </a14:m>
                <a:endParaRPr lang="en-US" sz="2400"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5885638" y="1058862"/>
                <a:ext cx="3440927" cy="932563"/>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 Placeholder 2"/>
              <p:cNvSpPr txBox="1">
                <a:spLocks/>
              </p:cNvSpPr>
              <p:nvPr/>
            </p:nvSpPr>
            <p:spPr>
              <a:xfrm>
                <a:off x="5906262" y="2411078"/>
                <a:ext cx="3042906" cy="886384"/>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18" name="Text Placeholder 2"/>
              <p:cNvSpPr txBox="1">
                <a:spLocks noRot="1" noChangeAspect="1" noMove="1" noResize="1" noEditPoints="1" noAdjustHandles="1" noChangeArrowheads="1" noChangeShapeType="1" noTextEdit="1"/>
              </p:cNvSpPr>
              <p:nvPr/>
            </p:nvSpPr>
            <p:spPr>
              <a:xfrm>
                <a:off x="5906262" y="2411078"/>
                <a:ext cx="3042906" cy="886384"/>
              </a:xfrm>
              <a:prstGeom prst="rect">
                <a:avLst/>
              </a:prstGeom>
              <a:blipFill>
                <a:blip r:embed="rId3"/>
                <a:stretch>
                  <a:fillRect/>
                </a:stretch>
              </a:blipFill>
            </p:spPr>
            <p:txBody>
              <a:bodyPr/>
              <a:lstStyle/>
              <a:p>
                <a:r>
                  <a:rPr lang="en-US">
                    <a:noFill/>
                  </a:rPr>
                  <a:t> </a:t>
                </a:r>
              </a:p>
            </p:txBody>
          </p:sp>
        </mc:Fallback>
      </mc:AlternateContent>
      <p:sp>
        <p:nvSpPr>
          <p:cNvPr id="24" name="TextBox 23"/>
          <p:cNvSpPr txBox="1"/>
          <p:nvPr/>
        </p:nvSpPr>
        <p:spPr>
          <a:xfrm>
            <a:off x="4198823" y="5204032"/>
            <a:ext cx="1607361"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Cloned user</a:t>
            </a:r>
          </a:p>
        </p:txBody>
      </p:sp>
      <p:pic>
        <p:nvPicPr>
          <p:cNvPr id="5" name="Picture 4"/>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365973"/>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230070"/>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1764913"/>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1764913"/>
                <a:ext cx="2114369"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p:cNvSpPr/>
              <p:nvPr/>
            </p:nvSpPr>
            <p:spPr bwMode="auto">
              <a:xfrm>
                <a:off x="5429347" y="4260997"/>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2" name="Rounded Rectangle 11"/>
              <p:cNvSpPr>
                <a:spLocks noRot="1" noChangeAspect="1" noMove="1" noResize="1" noEditPoints="1" noAdjustHandles="1" noChangeArrowheads="1" noChangeShapeType="1" noTextEdit="1"/>
              </p:cNvSpPr>
              <p:nvPr/>
            </p:nvSpPr>
            <p:spPr bwMode="auto">
              <a:xfrm>
                <a:off x="5429347" y="4260997"/>
                <a:ext cx="2000198" cy="943036"/>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sp>
        <p:nvSpPr>
          <p:cNvPr id="13" name="TextBox 12"/>
          <p:cNvSpPr txBox="1"/>
          <p:nvPr/>
        </p:nvSpPr>
        <p:spPr>
          <a:xfrm>
            <a:off x="3430058" y="1297319"/>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7" name="TextBox 16"/>
          <p:cNvSpPr txBox="1"/>
          <p:nvPr/>
        </p:nvSpPr>
        <p:spPr>
          <a:xfrm rot="21550528">
            <a:off x="5517191" y="3767854"/>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20" name="TextBox 19"/>
          <p:cNvSpPr txBox="1"/>
          <p:nvPr/>
        </p:nvSpPr>
        <p:spPr>
          <a:xfrm rot="21578046">
            <a:off x="1317171" y="3702123"/>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23" name="Rounded Rectangle 22"/>
              <p:cNvSpPr/>
              <p:nvPr/>
            </p:nvSpPr>
            <p:spPr bwMode="auto">
              <a:xfrm>
                <a:off x="1045235" y="4178819"/>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23" name="Rounded Rectangle 22"/>
              <p:cNvSpPr>
                <a:spLocks noRot="1" noChangeAspect="1" noMove="1" noResize="1" noEditPoints="1" noAdjustHandles="1" noChangeArrowheads="1" noChangeShapeType="1" noTextEdit="1"/>
              </p:cNvSpPr>
              <p:nvPr/>
            </p:nvSpPr>
            <p:spPr bwMode="auto">
              <a:xfrm>
                <a:off x="1045235" y="4178819"/>
                <a:ext cx="2065367" cy="1075324"/>
              </a:xfrm>
              <a:prstGeom prst="roundRect">
                <a:avLst/>
              </a:prstGeom>
              <a:blipFill>
                <a:blip r:embed="rId7"/>
                <a:stretch>
                  <a:fillRect/>
                </a:stretch>
              </a:blipFill>
              <a:ln>
                <a:headEnd type="none" w="med" len="med"/>
                <a:tailEnd type="none" w="med" len="med"/>
              </a:ln>
            </p:spPr>
            <p:txBody>
              <a:bodyPr/>
              <a:lstStyle/>
              <a:p>
                <a:r>
                  <a:rPr lang="en-US">
                    <a:noFill/>
                  </a:rPr>
                  <a:t> </a:t>
                </a:r>
              </a:p>
            </p:txBody>
          </p:sp>
        </mc:Fallback>
      </mc:AlternateContent>
      <p:pic>
        <p:nvPicPr>
          <p:cNvPr id="21" name="Picture 20"/>
          <p:cNvPicPr>
            <a:picLocks noChangeAspect="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77396" y="3793802"/>
            <a:ext cx="538597" cy="1436261"/>
          </a:xfrm>
          <a:prstGeom prst="rect">
            <a:avLst/>
          </a:prstGeom>
          <a:noFill/>
          <a:ln>
            <a:noFill/>
          </a:ln>
          <a:effectLst>
            <a:outerShdw blurRad="50800" dist="38100" dir="18900000" algn="bl" rotWithShape="0">
              <a:prstClr val="black">
                <a:alpha val="40000"/>
              </a:prstClr>
            </a:outerShdw>
          </a:effectLst>
        </p:spPr>
      </p:pic>
      <p:pic>
        <p:nvPicPr>
          <p:cNvPr id="22" name="Picture 21"/>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3811706"/>
            <a:ext cx="538597" cy="1436261"/>
          </a:xfrm>
          <a:prstGeom prst="rect">
            <a:avLst/>
          </a:prstGeom>
          <a:noFill/>
          <a:ln>
            <a:solidFill>
              <a:schemeClr val="tx1"/>
            </a:solidFill>
            <a:prstDash val="lgDash"/>
          </a:ln>
          <a:effectLst>
            <a:outerShdw blurRad="50800" dist="38100" dir="18900000" algn="bl" rotWithShape="0">
              <a:prstClr val="black">
                <a:alpha val="40000"/>
              </a:prstClr>
            </a:outerShdw>
          </a:effectLst>
        </p:spPr>
      </p:pic>
      <p:sp>
        <p:nvSpPr>
          <p:cNvPr id="26" name="Right Arrow 25"/>
          <p:cNvSpPr/>
          <p:nvPr/>
        </p:nvSpPr>
        <p:spPr bwMode="auto">
          <a:xfrm rot="2533427">
            <a:off x="2973762" y="3319431"/>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4" name="Slide Number Placeholder 3"/>
          <p:cNvSpPr>
            <a:spLocks noGrp="1"/>
          </p:cNvSpPr>
          <p:nvPr>
            <p:ph type="sldNum" sz="quarter" idx="11"/>
          </p:nvPr>
        </p:nvSpPr>
        <p:spPr/>
        <p:txBody>
          <a:bodyPr/>
          <a:lstStyle/>
          <a:p>
            <a:fld id="{34990F19-4AF9-4079-9E3A-38E608497707}" type="slidenum">
              <a:rPr lang="en-US" smtClean="0"/>
              <a:t>29</a:t>
            </a:fld>
            <a:endParaRPr lang="en-US"/>
          </a:p>
        </p:txBody>
      </p:sp>
      <p:sp>
        <p:nvSpPr>
          <p:cNvPr id="6" name="TextBox 5"/>
          <p:cNvSpPr txBox="1"/>
          <p:nvPr/>
        </p:nvSpPr>
        <p:spPr>
          <a:xfrm>
            <a:off x="156918" y="5783262"/>
            <a:ext cx="840068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Ideally, requires creation of multiple worlds.</a:t>
            </a:r>
          </a:p>
        </p:txBody>
      </p:sp>
    </p:spTree>
    <p:extLst>
      <p:ext uri="{BB962C8B-B14F-4D97-AF65-F5344CB8AC3E}">
        <p14:creationId xmlns:p14="http://schemas.microsoft.com/office/powerpoint/2010/main" val="156902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p:bldP spid="24" grpId="0"/>
      <p:bldP spid="12" grpId="0" animBg="1"/>
      <p:bldP spid="17" grpId="0"/>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61" y="2125662"/>
            <a:ext cx="8914642" cy="3175741"/>
          </a:xfrm>
        </p:spPr>
        <p:txBody>
          <a:bodyPr/>
          <a:lstStyle/>
          <a:p>
            <a:r>
              <a:rPr lang="en-US" dirty="0"/>
              <a:t>I. We have increasing amounts of data and highly accurate predictions. How is causal inference useful?</a:t>
            </a:r>
          </a:p>
        </p:txBody>
      </p:sp>
      <p:sp>
        <p:nvSpPr>
          <p:cNvPr id="3" name="Slide Number Placeholder 2"/>
          <p:cNvSpPr>
            <a:spLocks noGrp="1"/>
          </p:cNvSpPr>
          <p:nvPr>
            <p:ph type="sldNum" sz="quarter" idx="10"/>
          </p:nvPr>
        </p:nvSpPr>
        <p:spPr/>
        <p:txBody>
          <a:bodyPr/>
          <a:lstStyle/>
          <a:p>
            <a:fld id="{34990F19-4AF9-4079-9E3A-38E608497707}" type="slidenum">
              <a:rPr lang="en-US" smtClean="0"/>
              <a:t>3</a:t>
            </a:fld>
            <a:endParaRPr lang="en-US"/>
          </a:p>
        </p:txBody>
      </p:sp>
    </p:spTree>
    <p:extLst>
      <p:ext uri="{BB962C8B-B14F-4D97-AF65-F5344CB8AC3E}">
        <p14:creationId xmlns:p14="http://schemas.microsoft.com/office/powerpoint/2010/main" val="289448531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Methods for answering causal questions</a:t>
            </a:r>
          </a:p>
        </p:txBody>
      </p:sp>
      <p:sp>
        <p:nvSpPr>
          <p:cNvPr id="3" name="Text Placeholder 2"/>
          <p:cNvSpPr>
            <a:spLocks noGrp="1"/>
          </p:cNvSpPr>
          <p:nvPr>
            <p:ph type="body" sz="quarter" idx="10"/>
          </p:nvPr>
        </p:nvSpPr>
        <p:spPr>
          <a:xfrm>
            <a:off x="2657546" y="1897198"/>
            <a:ext cx="4291542" cy="4205767"/>
          </a:xfrm>
        </p:spPr>
        <p:txBody>
          <a:bodyPr/>
          <a:lstStyle/>
          <a:p>
            <a:r>
              <a:rPr lang="en-US" dirty="0"/>
              <a:t>Randomization</a:t>
            </a:r>
          </a:p>
          <a:p>
            <a:r>
              <a:rPr lang="en-US" dirty="0"/>
              <a:t>	</a:t>
            </a:r>
            <a:r>
              <a:rPr lang="en-US" sz="2100" dirty="0"/>
              <a:t>A/B test</a:t>
            </a:r>
          </a:p>
          <a:p>
            <a:r>
              <a:rPr lang="en-US" sz="2100" dirty="0"/>
              <a:t>	Multi-armed bandits</a:t>
            </a:r>
          </a:p>
          <a:p>
            <a:r>
              <a:rPr lang="en-US" dirty="0"/>
              <a:t>Natural Experiments </a:t>
            </a:r>
          </a:p>
          <a:p>
            <a:r>
              <a:rPr lang="en-US" dirty="0"/>
              <a:t>	</a:t>
            </a:r>
            <a:r>
              <a:rPr lang="en-US" sz="2100" dirty="0"/>
              <a:t>Regression discontinuity</a:t>
            </a:r>
          </a:p>
          <a:p>
            <a:r>
              <a:rPr lang="en-US" sz="2100" dirty="0"/>
              <a:t>	Instrumental Variables</a:t>
            </a:r>
          </a:p>
          <a:p>
            <a:r>
              <a:rPr lang="en-US" dirty="0"/>
              <a:t>Conditioning</a:t>
            </a:r>
          </a:p>
          <a:p>
            <a:r>
              <a:rPr lang="en-US" dirty="0"/>
              <a:t>	</a:t>
            </a:r>
            <a:r>
              <a:rPr lang="en-US" sz="2100" dirty="0"/>
              <a:t>Stratification, Matching</a:t>
            </a:r>
          </a:p>
          <a:p>
            <a:r>
              <a:rPr lang="en-US" sz="2100" dirty="0"/>
              <a:t>	Propensity Scores</a:t>
            </a:r>
          </a:p>
        </p:txBody>
      </p:sp>
      <p:sp>
        <p:nvSpPr>
          <p:cNvPr id="4" name="Down Arrow 3"/>
          <p:cNvSpPr/>
          <p:nvPr/>
        </p:nvSpPr>
        <p:spPr bwMode="auto">
          <a:xfrm>
            <a:off x="7234812" y="1954343"/>
            <a:ext cx="457161" cy="3828724"/>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5" name="Down Arrow 4"/>
          <p:cNvSpPr/>
          <p:nvPr/>
        </p:nvSpPr>
        <p:spPr bwMode="auto">
          <a:xfrm rot="10800000">
            <a:off x="1806024" y="1954343"/>
            <a:ext cx="457161" cy="3828724"/>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6" name="TextBox 5"/>
          <p:cNvSpPr txBox="1"/>
          <p:nvPr/>
        </p:nvSpPr>
        <p:spPr>
          <a:xfrm>
            <a:off x="6668576" y="2697232"/>
            <a:ext cx="692473" cy="2417951"/>
          </a:xfrm>
          <a:prstGeom prst="rect">
            <a:avLst/>
          </a:prstGeom>
          <a:noFill/>
        </p:spPr>
        <p:txBody>
          <a:bodyPr vert="eaVert" wrap="none" lIns="137148" tIns="109719" rIns="137148" bIns="109719" rtlCol="0">
            <a:spAutoFit/>
          </a:bodyPr>
          <a:lstStyle/>
          <a:p>
            <a:pPr>
              <a:lnSpc>
                <a:spcPct val="90000"/>
              </a:lnSpc>
              <a:spcAft>
                <a:spcPts val="450"/>
              </a:spcAft>
            </a:pPr>
            <a:r>
              <a:rPr lang="en-US" sz="3000" dirty="0">
                <a:gradFill>
                  <a:gsLst>
                    <a:gs pos="2917">
                      <a:schemeClr val="tx1"/>
                    </a:gs>
                    <a:gs pos="30000">
                      <a:schemeClr val="tx1"/>
                    </a:gs>
                  </a:gsLst>
                  <a:lin ang="5400000" scaled="0"/>
                </a:gradFill>
              </a:rPr>
              <a:t>EASE OF USE</a:t>
            </a:r>
          </a:p>
        </p:txBody>
      </p:sp>
      <p:sp>
        <p:nvSpPr>
          <p:cNvPr id="7" name="TextBox 6"/>
          <p:cNvSpPr txBox="1"/>
          <p:nvPr/>
        </p:nvSpPr>
        <p:spPr>
          <a:xfrm rot="10800000">
            <a:off x="1307015" y="2696565"/>
            <a:ext cx="692473" cy="1763157"/>
          </a:xfrm>
          <a:prstGeom prst="rect">
            <a:avLst/>
          </a:prstGeom>
          <a:noFill/>
        </p:spPr>
        <p:txBody>
          <a:bodyPr vert="eaVert" wrap="none" lIns="137148" tIns="109719" rIns="137148" bIns="109719" rtlCol="0">
            <a:spAutoFit/>
          </a:bodyPr>
          <a:lstStyle/>
          <a:p>
            <a:pPr>
              <a:lnSpc>
                <a:spcPct val="90000"/>
              </a:lnSpc>
              <a:spcAft>
                <a:spcPts val="450"/>
              </a:spcAft>
            </a:pPr>
            <a:r>
              <a:rPr lang="en-US" sz="3000" dirty="0">
                <a:gradFill>
                  <a:gsLst>
                    <a:gs pos="2917">
                      <a:schemeClr val="tx1"/>
                    </a:gs>
                    <a:gs pos="30000">
                      <a:schemeClr val="tx1"/>
                    </a:gs>
                  </a:gsLst>
                  <a:lin ang="5400000" scaled="0"/>
                </a:gradFill>
              </a:rPr>
              <a:t>VALIDITY</a:t>
            </a:r>
          </a:p>
        </p:txBody>
      </p:sp>
      <p:sp>
        <p:nvSpPr>
          <p:cNvPr id="8" name="Slide Number Placeholder 7"/>
          <p:cNvSpPr>
            <a:spLocks noGrp="1"/>
          </p:cNvSpPr>
          <p:nvPr>
            <p:ph type="sldNum" sz="quarter" idx="11"/>
          </p:nvPr>
        </p:nvSpPr>
        <p:spPr/>
        <p:txBody>
          <a:bodyPr/>
          <a:lstStyle/>
          <a:p>
            <a:fld id="{34990F19-4AF9-4079-9E3A-38E608497707}" type="slidenum">
              <a:rPr lang="en-US" smtClean="0"/>
              <a:t>30</a:t>
            </a:fld>
            <a:endParaRPr lang="en-US"/>
          </a:p>
        </p:txBody>
      </p:sp>
    </p:spTree>
    <p:extLst>
      <p:ext uri="{BB962C8B-B14F-4D97-AF65-F5344CB8AC3E}">
        <p14:creationId xmlns:p14="http://schemas.microsoft.com/office/powerpoint/2010/main" val="12839571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IIa</a:t>
            </a:r>
            <a:r>
              <a:rPr lang="en-US" dirty="0"/>
              <a:t>. Randomization to the rescue</a:t>
            </a:r>
          </a:p>
        </p:txBody>
      </p:sp>
      <p:sp>
        <p:nvSpPr>
          <p:cNvPr id="3" name="Slide Number Placeholder 2"/>
          <p:cNvSpPr>
            <a:spLocks noGrp="1"/>
          </p:cNvSpPr>
          <p:nvPr>
            <p:ph type="sldNum" sz="quarter" idx="10"/>
          </p:nvPr>
        </p:nvSpPr>
        <p:spPr/>
        <p:txBody>
          <a:bodyPr/>
          <a:lstStyle/>
          <a:p>
            <a:fld id="{34990F19-4AF9-4079-9E3A-38E608497707}" type="slidenum">
              <a:rPr lang="en-US" smtClean="0"/>
              <a:t>31</a:t>
            </a:fld>
            <a:endParaRPr lang="en-US"/>
          </a:p>
        </p:txBody>
      </p:sp>
    </p:spTree>
    <p:extLst>
      <p:ext uri="{BB962C8B-B14F-4D97-AF65-F5344CB8AC3E}">
        <p14:creationId xmlns:p14="http://schemas.microsoft.com/office/powerpoint/2010/main" val="176232667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Randomizing algorithm assignment: A/B test</a:t>
            </a:r>
          </a:p>
        </p:txBody>
      </p:sp>
      <p:sp>
        <p:nvSpPr>
          <p:cNvPr id="3" name="Text Placeholder 2"/>
          <p:cNvSpPr>
            <a:spLocks noGrp="1"/>
          </p:cNvSpPr>
          <p:nvPr>
            <p:ph type="body" sz="quarter" idx="10"/>
          </p:nvPr>
        </p:nvSpPr>
        <p:spPr>
          <a:xfrm>
            <a:off x="205962" y="1784099"/>
            <a:ext cx="5485932" cy="3277820"/>
          </a:xfrm>
        </p:spPr>
        <p:txBody>
          <a:bodyPr/>
          <a:lstStyle/>
          <a:p>
            <a:r>
              <a:rPr lang="en-US" dirty="0"/>
              <a:t>We cannot clone users.</a:t>
            </a:r>
          </a:p>
          <a:p>
            <a:endParaRPr lang="en-US" dirty="0"/>
          </a:p>
          <a:p>
            <a:r>
              <a:rPr lang="en-US" b="1" dirty="0"/>
              <a:t>Next best alternative: </a:t>
            </a:r>
            <a:r>
              <a:rPr lang="en-US" dirty="0"/>
              <a:t>Randomly assign which users see new Algorithm’s recommendations  and which see the old algorithm’s.</a:t>
            </a:r>
          </a:p>
        </p:txBody>
      </p:sp>
      <p:pic>
        <p:nvPicPr>
          <p:cNvPr id="4" name="Picture 3"/>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977619" y="1858308"/>
            <a:ext cx="2514386" cy="3783220"/>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32</a:t>
            </a:fld>
            <a:endParaRPr lang="en-US"/>
          </a:p>
        </p:txBody>
      </p:sp>
    </p:spTree>
    <p:extLst>
      <p:ext uri="{BB962C8B-B14F-4D97-AF65-F5344CB8AC3E}">
        <p14:creationId xmlns:p14="http://schemas.microsoft.com/office/powerpoint/2010/main" val="16707895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Randomization removes hidden variation</a:t>
            </a:r>
          </a:p>
        </p:txBody>
      </p:sp>
      <mc:AlternateContent xmlns:mc="http://schemas.openxmlformats.org/markup-compatibility/2006" xmlns:a14="http://schemas.microsoft.com/office/drawing/2010/main">
        <mc:Choice Requires="a14">
          <p:sp>
            <p:nvSpPr>
              <p:cNvPr id="5" name="Text Placeholder 2"/>
              <p:cNvSpPr txBox="1">
                <a:spLocks/>
              </p:cNvSpPr>
              <p:nvPr/>
            </p:nvSpPr>
            <p:spPr>
              <a:xfrm>
                <a:off x="5906262" y="2839522"/>
                <a:ext cx="3042906" cy="886384"/>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5" name="Text Placeholder 2"/>
              <p:cNvSpPr txBox="1">
                <a:spLocks noRot="1" noChangeAspect="1" noMove="1" noResize="1" noEditPoints="1" noAdjustHandles="1" noChangeArrowheads="1" noChangeShapeType="1" noTextEdit="1"/>
              </p:cNvSpPr>
              <p:nvPr/>
            </p:nvSpPr>
            <p:spPr>
              <a:xfrm>
                <a:off x="5906262" y="2839522"/>
                <a:ext cx="3042906" cy="886384"/>
              </a:xfrm>
              <a:prstGeom prst="rect">
                <a:avLst/>
              </a:prstGeom>
              <a:blipFill>
                <a:blip r:embed="rId3"/>
                <a:stretch>
                  <a:fillRect/>
                </a:stretch>
              </a:blipFill>
            </p:spPr>
            <p:txBody>
              <a:bodyPr/>
              <a:lstStyle/>
              <a:p>
                <a:r>
                  <a:rPr lang="en-US">
                    <a:noFill/>
                  </a:rPr>
                  <a:t> </a:t>
                </a:r>
              </a:p>
            </p:txBody>
          </p:sp>
        </mc:Fallback>
      </mc:AlternateContent>
      <p:sp>
        <p:nvSpPr>
          <p:cNvPr id="6" name="TextBox 5"/>
          <p:cNvSpPr txBox="1"/>
          <p:nvPr/>
        </p:nvSpPr>
        <p:spPr>
          <a:xfrm>
            <a:off x="4606136" y="5632476"/>
            <a:ext cx="1846593"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Random User 2</a:t>
            </a:r>
          </a:p>
        </p:txBody>
      </p:sp>
      <p:pic>
        <p:nvPicPr>
          <p:cNvPr id="7" name="Picture 6"/>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7"/>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196247"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Random User 1</a:t>
            </a:r>
          </a:p>
        </p:txBody>
      </p:sp>
      <p:pic>
        <p:nvPicPr>
          <p:cNvPr id="20" name="Picture 19"/>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4">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2" name="TextBox 21"/>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3" name="Picture 22"/>
          <p:cNvPicPr>
            <a:picLocks noChangeAspect="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p:sp>
        <p:nvSpPr>
          <p:cNvPr id="3" name="Slide Number Placeholder 2"/>
          <p:cNvSpPr>
            <a:spLocks noGrp="1"/>
          </p:cNvSpPr>
          <p:nvPr>
            <p:ph type="sldNum" sz="quarter" idx="11"/>
          </p:nvPr>
        </p:nvSpPr>
        <p:spPr/>
        <p:txBody>
          <a:bodyPr/>
          <a:lstStyle/>
          <a:p>
            <a:fld id="{34990F19-4AF9-4079-9E3A-38E608497707}" type="slidenum">
              <a:rPr lang="en-US" smtClean="0"/>
              <a:t>33</a:t>
            </a:fld>
            <a:endParaRPr lang="en-US"/>
          </a:p>
        </p:txBody>
      </p:sp>
    </p:spTree>
    <p:extLst>
      <p:ext uri="{BB962C8B-B14F-4D97-AF65-F5344CB8AC3E}">
        <p14:creationId xmlns:p14="http://schemas.microsoft.com/office/powerpoint/2010/main" val="3673314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animBg="1"/>
      <p:bldP spid="12" grpId="0"/>
      <p:bldP spid="17" grpId="0" animBg="1"/>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Cost: Possibly bad user experience for many users</a:t>
            </a:r>
          </a:p>
        </p:txBody>
      </p:sp>
      <p:sp>
        <p:nvSpPr>
          <p:cNvPr id="3" name="Text Placeholder 2"/>
          <p:cNvSpPr>
            <a:spLocks noGrp="1"/>
          </p:cNvSpPr>
          <p:nvPr>
            <p:ph type="body" sz="quarter" idx="10"/>
          </p:nvPr>
        </p:nvSpPr>
        <p:spPr>
          <a:xfrm>
            <a:off x="205961" y="2207096"/>
            <a:ext cx="8914641" cy="3462486"/>
          </a:xfrm>
        </p:spPr>
        <p:txBody>
          <a:bodyPr/>
          <a:lstStyle/>
          <a:p>
            <a:r>
              <a:rPr lang="en-US" dirty="0"/>
              <a:t>Say the new algorithm was really bad. </a:t>
            </a:r>
          </a:p>
          <a:p>
            <a:endParaRPr lang="en-US" dirty="0"/>
          </a:p>
          <a:p>
            <a:r>
              <a:rPr lang="en-US" dirty="0"/>
              <a:t>Can decrease the percentage of users who see the new algorithm, but how do we know this beforehand? </a:t>
            </a:r>
          </a:p>
          <a:p>
            <a:endParaRPr lang="en-US" dirty="0"/>
          </a:p>
          <a:p>
            <a:r>
              <a:rPr lang="en-US" dirty="0"/>
              <a:t>Such manual tweaks even more inefficient if multiple algorithms to test.</a:t>
            </a:r>
          </a:p>
        </p:txBody>
      </p:sp>
      <p:sp>
        <p:nvSpPr>
          <p:cNvPr id="4" name="Slide Number Placeholder 3"/>
          <p:cNvSpPr>
            <a:spLocks noGrp="1"/>
          </p:cNvSpPr>
          <p:nvPr>
            <p:ph type="sldNum" sz="quarter" idx="11"/>
          </p:nvPr>
        </p:nvSpPr>
        <p:spPr/>
        <p:txBody>
          <a:bodyPr/>
          <a:lstStyle/>
          <a:p>
            <a:fld id="{34990F19-4AF9-4079-9E3A-38E608497707}" type="slidenum">
              <a:rPr lang="en-US" smtClean="0"/>
              <a:t>34</a:t>
            </a:fld>
            <a:endParaRPr lang="en-US"/>
          </a:p>
        </p:txBody>
      </p:sp>
    </p:spTree>
    <p:extLst>
      <p:ext uri="{BB962C8B-B14F-4D97-AF65-F5344CB8AC3E}">
        <p14:creationId xmlns:p14="http://schemas.microsoft.com/office/powerpoint/2010/main" val="260314616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Efficient randomization: Multi-armed bandits</a:t>
            </a:r>
          </a:p>
        </p:txBody>
      </p:sp>
      <p:sp>
        <p:nvSpPr>
          <p:cNvPr id="3" name="Text Placeholder 2"/>
          <p:cNvSpPr>
            <a:spLocks noGrp="1"/>
          </p:cNvSpPr>
          <p:nvPr>
            <p:ph type="body" sz="quarter" idx="10"/>
          </p:nvPr>
        </p:nvSpPr>
        <p:spPr>
          <a:xfrm>
            <a:off x="236082" y="1897198"/>
            <a:ext cx="3455732" cy="3914918"/>
          </a:xfrm>
        </p:spPr>
        <p:txBody>
          <a:bodyPr/>
          <a:lstStyle/>
          <a:p>
            <a:r>
              <a:rPr lang="en-US" b="1" dirty="0"/>
              <a:t>Two goals:</a:t>
            </a:r>
          </a:p>
          <a:p>
            <a:pPr marL="557138" indent="-557138">
              <a:buFont typeface="+mj-lt"/>
              <a:buAutoNum type="arabicPeriod"/>
            </a:pPr>
            <a:r>
              <a:rPr lang="en-US" sz="2400" dirty="0"/>
              <a:t>Show the best known algorithm to most users.</a:t>
            </a:r>
          </a:p>
          <a:p>
            <a:pPr marL="557138" indent="-557138">
              <a:buFont typeface="+mj-lt"/>
              <a:buAutoNum type="arabicPeriod"/>
            </a:pPr>
            <a:r>
              <a:rPr lang="en-US" sz="2400" dirty="0"/>
              <a:t>Keep randomizing to update knowledge about competing algorithms.</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127" y="2012680"/>
            <a:ext cx="5407475" cy="3656099"/>
          </a:xfrm>
          <a:prstGeom prst="rect">
            <a:avLst/>
          </a:prstGeom>
        </p:spPr>
      </p:pic>
      <p:sp>
        <p:nvSpPr>
          <p:cNvPr id="4" name="Slide Number Placeholder 3"/>
          <p:cNvSpPr>
            <a:spLocks noGrp="1"/>
          </p:cNvSpPr>
          <p:nvPr>
            <p:ph type="sldNum" sz="quarter" idx="11"/>
          </p:nvPr>
        </p:nvSpPr>
        <p:spPr/>
        <p:txBody>
          <a:bodyPr/>
          <a:lstStyle/>
          <a:p>
            <a:fld id="{34990F19-4AF9-4079-9E3A-38E608497707}" type="slidenum">
              <a:rPr lang="en-US" smtClean="0"/>
              <a:t>35</a:t>
            </a:fld>
            <a:endParaRPr lang="en-US"/>
          </a:p>
        </p:txBody>
      </p:sp>
    </p:spTree>
    <p:extLst>
      <p:ext uri="{BB962C8B-B14F-4D97-AF65-F5344CB8AC3E}">
        <p14:creationId xmlns:p14="http://schemas.microsoft.com/office/powerpoint/2010/main" val="168848895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Bandits: The right mix of explore and exploit</a:t>
            </a:r>
          </a:p>
        </p:txBody>
      </p:sp>
      <p:pic>
        <p:nvPicPr>
          <p:cNvPr id="8" name="Picture 7"/>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234331" y="1794417"/>
            <a:ext cx="538597" cy="1436261"/>
          </a:xfrm>
          <a:prstGeom prst="rect">
            <a:avLst/>
          </a:prstGeom>
          <a:noFill/>
          <a:ln>
            <a:noFill/>
          </a:ln>
          <a:effectLst>
            <a:outerShdw blurRad="50800" dist="38100" dir="18900000" algn="bl" rotWithShape="0">
              <a:prstClr val="black">
                <a:alpha val="40000"/>
              </a:prstClr>
            </a:outerShdw>
          </a:effectLst>
        </p:spPr>
      </p:pic>
      <p:sp>
        <p:nvSpPr>
          <p:cNvPr id="9" name="Right Arrow 8"/>
          <p:cNvSpPr/>
          <p:nvPr/>
        </p:nvSpPr>
        <p:spPr bwMode="auto">
          <a:xfrm rot="8414233">
            <a:off x="1385596" y="365851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0" name="Rounded Rectangle 9"/>
              <p:cNvSpPr/>
              <p:nvPr/>
            </p:nvSpPr>
            <p:spPr bwMode="auto">
              <a:xfrm>
                <a:off x="3887220"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3887220"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p:cNvSpPr/>
              <p:nvPr/>
            </p:nvSpPr>
            <p:spPr bwMode="auto">
              <a:xfrm>
                <a:off x="6000798"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𝑟𝑎𝑛𝑑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1" name="Rounded Rectangle 10"/>
              <p:cNvSpPr>
                <a:spLocks noRot="1" noChangeAspect="1" noMove="1" noResize="1" noEditPoints="1" noAdjustHandles="1" noChangeArrowheads="1" noChangeShapeType="1" noTextEdit="1"/>
              </p:cNvSpPr>
              <p:nvPr/>
            </p:nvSpPr>
            <p:spPr bwMode="auto">
              <a:xfrm>
                <a:off x="6000798"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2" name="TextBox 11"/>
          <p:cNvSpPr txBox="1"/>
          <p:nvPr/>
        </p:nvSpPr>
        <p:spPr>
          <a:xfrm>
            <a:off x="4001509"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50528">
            <a:off x="6232318" y="4070403"/>
            <a:ext cx="2026031" cy="720179"/>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Random Algorithm</a:t>
            </a:r>
          </a:p>
        </p:txBody>
      </p:sp>
      <p:sp>
        <p:nvSpPr>
          <p:cNvPr id="14" name="TextBox 13"/>
          <p:cNvSpPr txBox="1"/>
          <p:nvPr/>
        </p:nvSpPr>
        <p:spPr>
          <a:xfrm rot="21578046">
            <a:off x="2087548" y="3970221"/>
            <a:ext cx="2173440" cy="720179"/>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Current-best Algorithm</a:t>
            </a:r>
          </a:p>
        </p:txBody>
      </p:sp>
      <mc:AlternateContent xmlns:mc="http://schemas.openxmlformats.org/markup-compatibility/2006" xmlns:a14="http://schemas.microsoft.com/office/drawing/2010/main">
        <mc:Choice Requires="a14">
          <p:sp>
            <p:nvSpPr>
              <p:cNvPr id="15" name="Rounded Rectangle 14"/>
              <p:cNvSpPr/>
              <p:nvPr/>
            </p:nvSpPr>
            <p:spPr bwMode="auto">
              <a:xfrm>
                <a:off x="1616688"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1616688"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6" name="Picture 15"/>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948848" y="4222246"/>
            <a:ext cx="538597" cy="1436261"/>
          </a:xfrm>
          <a:prstGeom prst="rect">
            <a:avLst/>
          </a:prstGeom>
          <a:noFill/>
          <a:ln>
            <a:noFill/>
          </a:ln>
          <a:effectLst>
            <a:outerShdw blurRad="50800" dist="38100" dir="18900000" algn="bl" rotWithShape="0">
              <a:prstClr val="black">
                <a:alpha val="40000"/>
              </a:prstClr>
            </a:outerShdw>
          </a:effectLst>
        </p:spPr>
      </p:pic>
      <p:pic>
        <p:nvPicPr>
          <p:cNvPr id="17" name="Picture 1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5348701" y="4240150"/>
            <a:ext cx="538597" cy="1436261"/>
          </a:xfrm>
          <a:prstGeom prst="rect">
            <a:avLst/>
          </a:prstGeom>
          <a:noFill/>
          <a:ln>
            <a:noFill/>
          </a:ln>
          <a:effectLst>
            <a:outerShdw blurRad="50800" dist="38100" dir="18900000" algn="bl" rotWithShape="0">
              <a:prstClr val="black">
                <a:alpha val="40000"/>
              </a:prstClr>
            </a:outerShdw>
          </a:effectLst>
        </p:spPr>
      </p:pic>
      <p:sp>
        <p:nvSpPr>
          <p:cNvPr id="18" name="Right Arrow 17"/>
          <p:cNvSpPr/>
          <p:nvPr/>
        </p:nvSpPr>
        <p:spPr bwMode="auto">
          <a:xfrm rot="2533427">
            <a:off x="3545213"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9" name="TextBox 18"/>
          <p:cNvSpPr txBox="1"/>
          <p:nvPr/>
        </p:nvSpPr>
        <p:spPr>
          <a:xfrm>
            <a:off x="205961" y="5655081"/>
            <a:ext cx="1838358"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Most users</a:t>
            </a:r>
          </a:p>
        </p:txBody>
      </p:sp>
      <p:pic>
        <p:nvPicPr>
          <p:cNvPr id="20" name="Picture 19"/>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691736" y="1832423"/>
            <a:ext cx="538597" cy="1436261"/>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2263187" y="1813835"/>
            <a:ext cx="538597" cy="1436261"/>
          </a:xfrm>
          <a:prstGeom prst="rect">
            <a:avLst/>
          </a:prstGeom>
          <a:noFill/>
          <a:ln>
            <a:noFill/>
          </a:ln>
          <a:effectLst>
            <a:outerShdw blurRad="50800" dist="38100" dir="18900000" algn="bl" rotWithShape="0">
              <a:prstClr val="black">
                <a:alpha val="40000"/>
              </a:prstClr>
            </a:outerShdw>
          </a:effectLst>
        </p:spPr>
      </p:pic>
      <p:sp>
        <p:nvSpPr>
          <p:cNvPr id="22" name="TextBox 21"/>
          <p:cNvSpPr txBox="1"/>
          <p:nvPr/>
        </p:nvSpPr>
        <p:spPr>
          <a:xfrm>
            <a:off x="2834638"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3" name="Picture 22"/>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1110130" y="1832421"/>
            <a:ext cx="538597" cy="1436261"/>
          </a:xfrm>
          <a:prstGeom prst="rect">
            <a:avLst/>
          </a:prstGeom>
          <a:noFill/>
          <a:ln>
            <a:noFill/>
          </a:ln>
          <a:effectLst>
            <a:outerShdw blurRad="50800" dist="38100" dir="18900000" algn="bl" rotWithShape="0">
              <a:prstClr val="black">
                <a:alpha val="40000"/>
              </a:prstClr>
            </a:outerShdw>
          </a:effectLst>
        </p:spPr>
      </p:pic>
      <p:sp>
        <p:nvSpPr>
          <p:cNvPr id="24" name="TextBox 23"/>
          <p:cNvSpPr txBox="1"/>
          <p:nvPr/>
        </p:nvSpPr>
        <p:spPr>
          <a:xfrm>
            <a:off x="5177589" y="5668778"/>
            <a:ext cx="1838358"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Other users</a:t>
            </a:r>
          </a:p>
        </p:txBody>
      </p:sp>
      <p:pic>
        <p:nvPicPr>
          <p:cNvPr id="25" name="Picture 24"/>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353105" y="4246327"/>
            <a:ext cx="538597" cy="1436261"/>
          </a:xfrm>
          <a:prstGeom prst="rect">
            <a:avLst/>
          </a:prstGeom>
          <a:noFill/>
          <a:ln>
            <a:noFill/>
          </a:ln>
          <a:effectLst>
            <a:outerShdw blurRad="50800" dist="38100" dir="18900000" algn="bl" rotWithShape="0">
              <a:prstClr val="black">
                <a:alpha val="40000"/>
              </a:prstClr>
            </a:outerShdw>
          </a:effectLst>
        </p:spPr>
      </p:pic>
      <p:sp>
        <p:nvSpPr>
          <p:cNvPr id="3" name="Slide Number Placeholder 2"/>
          <p:cNvSpPr>
            <a:spLocks noGrp="1"/>
          </p:cNvSpPr>
          <p:nvPr>
            <p:ph type="sldNum" sz="quarter" idx="11"/>
          </p:nvPr>
        </p:nvSpPr>
        <p:spPr/>
        <p:txBody>
          <a:bodyPr/>
          <a:lstStyle/>
          <a:p>
            <a:fld id="{34990F19-4AF9-4079-9E3A-38E608497707}" type="slidenum">
              <a:rPr lang="en-US" smtClean="0"/>
              <a:t>36</a:t>
            </a:fld>
            <a:endParaRPr lang="en-US"/>
          </a:p>
        </p:txBody>
      </p:sp>
    </p:spTree>
    <p:extLst>
      <p:ext uri="{BB962C8B-B14F-4D97-AF65-F5344CB8AC3E}">
        <p14:creationId xmlns:p14="http://schemas.microsoft.com/office/powerpoint/2010/main" val="1047150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8" grpId="0" animBg="1"/>
      <p:bldP spid="24"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Algorithm: ɛ-greedy multi-armed bandits</a:t>
            </a:r>
          </a:p>
        </p:txBody>
      </p:sp>
      <p:sp>
        <p:nvSpPr>
          <p:cNvPr id="3" name="Text Placeholder 2"/>
          <p:cNvSpPr>
            <a:spLocks noGrp="1"/>
          </p:cNvSpPr>
          <p:nvPr>
            <p:ph type="body" sz="quarter" idx="10"/>
          </p:nvPr>
        </p:nvSpPr>
        <p:spPr>
          <a:xfrm>
            <a:off x="205961" y="1784101"/>
            <a:ext cx="8914641" cy="5278368"/>
          </a:xfrm>
        </p:spPr>
        <p:txBody>
          <a:bodyPr/>
          <a:lstStyle/>
          <a:p>
            <a:pPr>
              <a:spcAft>
                <a:spcPts val="450"/>
              </a:spcAft>
            </a:pPr>
            <a:r>
              <a:rPr lang="en-US" dirty="0">
                <a:gradFill>
                  <a:gsLst>
                    <a:gs pos="2917">
                      <a:schemeClr val="tx1"/>
                    </a:gs>
                    <a:gs pos="30000">
                      <a:schemeClr val="tx1"/>
                    </a:gs>
                  </a:gsLst>
                  <a:lin ang="5400000" scaled="0"/>
                </a:gradFill>
              </a:rPr>
              <a:t>Repeat:</a:t>
            </a:r>
          </a:p>
          <a:p>
            <a:pPr>
              <a:spcAft>
                <a:spcPts val="450"/>
              </a:spcAft>
            </a:pPr>
            <a:r>
              <a:rPr lang="en-US" b="1" dirty="0">
                <a:gradFill>
                  <a:gsLst>
                    <a:gs pos="2917">
                      <a:schemeClr val="tx1"/>
                    </a:gs>
                    <a:gs pos="30000">
                      <a:schemeClr val="tx1"/>
                    </a:gs>
                  </a:gsLst>
                  <a:lin ang="5400000" scaled="0"/>
                </a:gradFill>
              </a:rPr>
              <a:t>	(Explore) </a:t>
            </a:r>
            <a:r>
              <a:rPr lang="en-US" dirty="0">
                <a:gradFill>
                  <a:gsLst>
                    <a:gs pos="2917">
                      <a:schemeClr val="tx1"/>
                    </a:gs>
                    <a:gs pos="30000">
                      <a:schemeClr val="tx1"/>
                    </a:gs>
                  </a:gsLst>
                  <a:lin ang="5400000" scaled="0"/>
                </a:gradFill>
              </a:rPr>
              <a:t>With low probability ɛ, choose an output 	item randomly.	</a:t>
            </a:r>
          </a:p>
          <a:p>
            <a:pPr>
              <a:spcAft>
                <a:spcPts val="450"/>
              </a:spcAft>
            </a:pPr>
            <a:r>
              <a:rPr lang="en-US" dirty="0">
                <a:gradFill>
                  <a:gsLst>
                    <a:gs pos="2917">
                      <a:schemeClr val="tx1"/>
                    </a:gs>
                    <a:gs pos="30000">
                      <a:schemeClr val="tx1"/>
                    </a:gs>
                  </a:gsLst>
                  <a:lin ang="5400000" scaled="0"/>
                </a:gradFill>
              </a:rPr>
              <a:t>	</a:t>
            </a:r>
            <a:r>
              <a:rPr lang="en-US" b="1" dirty="0">
                <a:gradFill>
                  <a:gsLst>
                    <a:gs pos="2917">
                      <a:schemeClr val="tx1"/>
                    </a:gs>
                    <a:gs pos="30000">
                      <a:schemeClr val="tx1"/>
                    </a:gs>
                  </a:gsLst>
                  <a:lin ang="5400000" scaled="0"/>
                </a:gradFill>
              </a:rPr>
              <a:t>(Exploit) </a:t>
            </a:r>
            <a:r>
              <a:rPr lang="en-US" dirty="0">
                <a:gradFill>
                  <a:gsLst>
                    <a:gs pos="2917">
                      <a:schemeClr val="tx1"/>
                    </a:gs>
                    <a:gs pos="30000">
                      <a:schemeClr val="tx1"/>
                    </a:gs>
                  </a:gsLst>
                  <a:lin ang="5400000" scaled="0"/>
                </a:gradFill>
              </a:rPr>
              <a:t>Otherwise, show the current-best 	algorithm.	</a:t>
            </a:r>
          </a:p>
          <a:p>
            <a:pPr>
              <a:spcAft>
                <a:spcPts val="450"/>
              </a:spcAft>
            </a:pPr>
            <a:endParaRPr lang="en-US" dirty="0">
              <a:gradFill>
                <a:gsLst>
                  <a:gs pos="2917">
                    <a:schemeClr val="tx1"/>
                  </a:gs>
                  <a:gs pos="30000">
                    <a:schemeClr val="tx1"/>
                  </a:gs>
                </a:gsLst>
                <a:lin ang="5400000" scaled="0"/>
              </a:gradFill>
            </a:endParaRPr>
          </a:p>
          <a:p>
            <a:pPr>
              <a:spcAft>
                <a:spcPts val="450"/>
              </a:spcAft>
            </a:pPr>
            <a:r>
              <a:rPr lang="en-US" dirty="0">
                <a:gradFill>
                  <a:gsLst>
                    <a:gs pos="2917">
                      <a:schemeClr val="tx1"/>
                    </a:gs>
                    <a:gs pos="30000">
                      <a:schemeClr val="tx1"/>
                    </a:gs>
                  </a:gsLst>
                  <a:lin ang="5400000" scaled="0"/>
                </a:gradFill>
              </a:rPr>
              <a:t>Use CTR results for Random output items to train new algorithms offline.  </a:t>
            </a:r>
          </a:p>
          <a:p>
            <a:pPr>
              <a:spcAft>
                <a:spcPts val="450"/>
              </a:spcAft>
            </a:pPr>
            <a:endParaRPr lang="en-US" dirty="0">
              <a:gradFill>
                <a:gsLst>
                  <a:gs pos="2917">
                    <a:schemeClr val="tx1"/>
                  </a:gs>
                  <a:gs pos="30000">
                    <a:schemeClr val="tx1"/>
                  </a:gs>
                </a:gsLst>
                <a:lin ang="5400000" scaled="0"/>
              </a:gradFill>
            </a:endParaRPr>
          </a:p>
          <a:p>
            <a:endParaRPr lang="en-US" dirty="0"/>
          </a:p>
        </p:txBody>
      </p:sp>
      <p:sp>
        <p:nvSpPr>
          <p:cNvPr id="4" name="Slide Number Placeholder 3"/>
          <p:cNvSpPr>
            <a:spLocks noGrp="1"/>
          </p:cNvSpPr>
          <p:nvPr>
            <p:ph type="sldNum" sz="quarter" idx="11"/>
          </p:nvPr>
        </p:nvSpPr>
        <p:spPr/>
        <p:txBody>
          <a:bodyPr/>
          <a:lstStyle/>
          <a:p>
            <a:fld id="{34990F19-4AF9-4079-9E3A-38E608497707}" type="slidenum">
              <a:rPr lang="en-US" smtClean="0"/>
              <a:t>37</a:t>
            </a:fld>
            <a:endParaRPr lang="en-US"/>
          </a:p>
        </p:txBody>
      </p:sp>
    </p:spTree>
    <p:extLst>
      <p:ext uri="{BB962C8B-B14F-4D97-AF65-F5344CB8AC3E}">
        <p14:creationId xmlns:p14="http://schemas.microsoft.com/office/powerpoint/2010/main" val="3515941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Example: Contextual bandits on MSN </a:t>
            </a:r>
          </a:p>
        </p:txBody>
      </p:sp>
      <p:sp>
        <p:nvSpPr>
          <p:cNvPr id="3" name="Text Placeholder 2"/>
          <p:cNvSpPr>
            <a:spLocks noGrp="1"/>
          </p:cNvSpPr>
          <p:nvPr>
            <p:ph type="body" sz="quarter" idx="10"/>
          </p:nvPr>
        </p:nvSpPr>
        <p:spPr>
          <a:xfrm>
            <a:off x="205962" y="1784099"/>
            <a:ext cx="4560826" cy="3587136"/>
          </a:xfrm>
        </p:spPr>
        <p:txBody>
          <a:bodyPr/>
          <a:lstStyle/>
          <a:p>
            <a:r>
              <a:rPr lang="en-US" b="1" dirty="0"/>
              <a:t>Actions: </a:t>
            </a:r>
            <a:r>
              <a:rPr lang="en-US" dirty="0"/>
              <a:t>Different news articles to display</a:t>
            </a:r>
          </a:p>
          <a:p>
            <a:r>
              <a:rPr lang="en-US" sz="2100" dirty="0"/>
              <a:t>A/B tests using all articles inefficient.</a:t>
            </a:r>
          </a:p>
          <a:p>
            <a:endParaRPr lang="en-US" sz="2100" dirty="0"/>
          </a:p>
          <a:p>
            <a:r>
              <a:rPr lang="en-US" dirty="0"/>
              <a:t>Randomize the articles shown using ɛ-greedy policy.</a:t>
            </a:r>
          </a:p>
          <a:p>
            <a:r>
              <a:rPr lang="en-US" sz="2100" dirty="0"/>
              <a:t>Better: Use context of visit (user, browser, time, etc.) to have different current-best algorithms for different contexts. </a:t>
            </a:r>
          </a:p>
        </p:txBody>
      </p:sp>
      <p:pic>
        <p:nvPicPr>
          <p:cNvPr id="6" name="Picture 5"/>
          <p:cNvPicPr>
            <a:picLocks noChangeAspect="1"/>
          </p:cNvPicPr>
          <p:nvPr/>
        </p:nvPicPr>
        <p:blipFill>
          <a:blip r:embed="rId3"/>
          <a:stretch>
            <a:fillRect/>
          </a:stretch>
        </p:blipFill>
        <p:spPr>
          <a:xfrm>
            <a:off x="4766787" y="2049462"/>
            <a:ext cx="4529137" cy="2770073"/>
          </a:xfrm>
          <a:prstGeom prst="rect">
            <a:avLst/>
          </a:prstGeom>
        </p:spPr>
      </p:pic>
      <p:sp>
        <p:nvSpPr>
          <p:cNvPr id="7" name="Slide Number Placeholder 6"/>
          <p:cNvSpPr>
            <a:spLocks noGrp="1"/>
          </p:cNvSpPr>
          <p:nvPr>
            <p:ph type="sldNum" sz="quarter" idx="11"/>
          </p:nvPr>
        </p:nvSpPr>
        <p:spPr/>
        <p:txBody>
          <a:bodyPr/>
          <a:lstStyle/>
          <a:p>
            <a:fld id="{34990F19-4AF9-4079-9E3A-38E608497707}" type="slidenum">
              <a:rPr lang="en-US" smtClean="0"/>
              <a:t>38</a:t>
            </a:fld>
            <a:endParaRPr lang="en-US"/>
          </a:p>
        </p:txBody>
      </p:sp>
      <p:sp>
        <p:nvSpPr>
          <p:cNvPr id="8" name="TextBox 7"/>
          <p:cNvSpPr txBox="1"/>
          <p:nvPr/>
        </p:nvSpPr>
        <p:spPr>
          <a:xfrm>
            <a:off x="4358481" y="6382855"/>
            <a:ext cx="41148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Li-Chu-Langford-Schapire (2010)</a:t>
            </a:r>
          </a:p>
        </p:txBody>
      </p:sp>
    </p:spTree>
    <p:extLst>
      <p:ext uri="{BB962C8B-B14F-4D97-AF65-F5344CB8AC3E}">
        <p14:creationId xmlns:p14="http://schemas.microsoft.com/office/powerpoint/2010/main" val="426058603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5961" y="1212850"/>
            <a:ext cx="8914641" cy="5270500"/>
          </a:xfrm>
          <a:prstGeom prst="rect">
            <a:avLst/>
          </a:prstGeom>
        </p:spPr>
        <p:txBody>
          <a:bodyPr vert="horz" wrap="square" lIns="0" tIns="34970" rIns="0" bIns="34970" rtlCol="0" anchor="t">
            <a:normAutofit fontScale="77500" lnSpcReduction="20000"/>
          </a:bodyPr>
          <a:lstStyle/>
          <a:p>
            <a:endParaRPr lang="en-US" dirty="0"/>
          </a:p>
          <a:p>
            <a:endParaRPr lang="en-US" dirty="0"/>
          </a:p>
          <a:p>
            <a:r>
              <a:rPr lang="en-US" sz="4274" dirty="0"/>
              <a:t>Randomization may be too expensive or involve ethical hazards.</a:t>
            </a:r>
          </a:p>
          <a:p>
            <a:endParaRPr lang="en-US" sz="1950" dirty="0"/>
          </a:p>
          <a:p>
            <a:r>
              <a:rPr lang="en-US" sz="3824" dirty="0"/>
              <a:t>There may not be perfect compliance with random assignment. E.g. referral experiment for a subscription service like Netflix.</a:t>
            </a:r>
          </a:p>
          <a:p>
            <a:endParaRPr lang="en-US" dirty="0"/>
          </a:p>
          <a:p>
            <a:r>
              <a:rPr lang="en-US" sz="3824" dirty="0"/>
              <a:t>Even when feasible, randomization methods need a limited set of "good" alternatives to test. </a:t>
            </a:r>
          </a:p>
          <a:p>
            <a:pPr marL="428568" indent="-428568">
              <a:buFont typeface="Arial" panose="020B0604020202020204" pitchFamily="34" charset="0"/>
              <a:buChar char="•"/>
            </a:pPr>
            <a:r>
              <a:rPr lang="en-US" sz="2700" dirty="0"/>
              <a:t>How do we identify a good set of algorithms or a good set of parameters?</a:t>
            </a:r>
          </a:p>
          <a:p>
            <a:pPr marL="428568" indent="-428568">
              <a:buFont typeface="Arial" panose="020B0604020202020204" pitchFamily="34" charset="0"/>
              <a:buChar char="•"/>
            </a:pPr>
            <a:r>
              <a:rPr lang="en-US" sz="2700" dirty="0"/>
              <a:t>Common metrics like CTR will not be useful, because they might miss hidden causes.</a:t>
            </a:r>
          </a:p>
          <a:p>
            <a:endParaRPr lang="en-US" sz="2700" dirty="0"/>
          </a:p>
          <a:p>
            <a:r>
              <a:rPr lang="en-US" sz="3450" dirty="0"/>
              <a:t>Need </a:t>
            </a:r>
            <a:r>
              <a:rPr lang="en-US" sz="3450" b="1" dirty="0"/>
              <a:t>causal metrics. </a:t>
            </a:r>
            <a:r>
              <a:rPr lang="en-US" sz="2700" dirty="0"/>
              <a:t> </a:t>
            </a:r>
          </a:p>
        </p:txBody>
      </p:sp>
      <p:sp>
        <p:nvSpPr>
          <p:cNvPr id="2" name="Title 1"/>
          <p:cNvSpPr>
            <a:spLocks noGrp="1"/>
          </p:cNvSpPr>
          <p:nvPr>
            <p:ph type="title"/>
          </p:nvPr>
        </p:nvSpPr>
        <p:spPr/>
        <p:txBody>
          <a:bodyPr/>
          <a:lstStyle/>
          <a:p>
            <a:r>
              <a:rPr lang="en-US" dirty="0"/>
              <a:t>Caveat: Not always feasible to randomize, or ensure that people fully comply</a:t>
            </a:r>
          </a:p>
        </p:txBody>
      </p:sp>
      <p:sp>
        <p:nvSpPr>
          <p:cNvPr id="4" name="Slide Number Placeholder 3"/>
          <p:cNvSpPr>
            <a:spLocks noGrp="1"/>
          </p:cNvSpPr>
          <p:nvPr>
            <p:ph type="sldNum" sz="quarter" idx="11"/>
          </p:nvPr>
        </p:nvSpPr>
        <p:spPr/>
        <p:txBody>
          <a:bodyPr/>
          <a:lstStyle/>
          <a:p>
            <a:fld id="{34990F19-4AF9-4079-9E3A-38E608497707}" type="slidenum">
              <a:rPr lang="en-US" smtClean="0"/>
              <a:t>39</a:t>
            </a:fld>
            <a:endParaRPr lang="en-US"/>
          </a:p>
        </p:txBody>
      </p:sp>
    </p:spTree>
    <p:extLst>
      <p:ext uri="{BB962C8B-B14F-4D97-AF65-F5344CB8AC3E}">
        <p14:creationId xmlns:p14="http://schemas.microsoft.com/office/powerpoint/2010/main" val="2890217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Predictive systems are everywhere</a:t>
            </a:r>
          </a:p>
        </p:txBody>
      </p:sp>
      <p:pic>
        <p:nvPicPr>
          <p:cNvPr id="4" name="Picture 3" descr="Machine Learning: Tom M. Mitchell: 9780070428072: Amazon.com: Books - Google Chrom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5962" y="1037836"/>
            <a:ext cx="5066919" cy="3052758"/>
          </a:xfrm>
          <a:prstGeom prst="rect">
            <a:avLst/>
          </a:prstGeom>
        </p:spPr>
      </p:pic>
      <p:pic>
        <p:nvPicPr>
          <p:cNvPr id="5" name="Picture 4"/>
          <p:cNvPicPr>
            <a:picLocks noChangeAspect="1"/>
          </p:cNvPicPr>
          <p:nvPr/>
        </p:nvPicPr>
        <p:blipFill rotWithShape="1">
          <a:blip r:embed="rId4"/>
          <a:srcRect t="-1" b="34247"/>
          <a:stretch/>
        </p:blipFill>
        <p:spPr>
          <a:xfrm>
            <a:off x="3611995" y="4183063"/>
            <a:ext cx="5510382" cy="2286000"/>
          </a:xfrm>
          <a:prstGeom prst="rect">
            <a:avLst/>
          </a:prstGeom>
        </p:spPr>
      </p:pic>
      <p:pic>
        <p:nvPicPr>
          <p:cNvPr id="1026" name="Picture 2" descr="https://tedconfblog.files.wordpress.com/2013/02/okcupid-dating-algorithm.jpg?w=900&amp;h=50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1646" y="1439862"/>
            <a:ext cx="3583155" cy="20145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340397" y="4435464"/>
            <a:ext cx="3065726" cy="2033598"/>
          </a:xfrm>
          <a:prstGeom prst="rect">
            <a:avLst/>
          </a:prstGeom>
        </p:spPr>
      </p:pic>
      <p:sp>
        <p:nvSpPr>
          <p:cNvPr id="7" name="Slide Number Placeholder 6"/>
          <p:cNvSpPr>
            <a:spLocks noGrp="1"/>
          </p:cNvSpPr>
          <p:nvPr>
            <p:ph type="sldNum" sz="quarter" idx="11"/>
          </p:nvPr>
        </p:nvSpPr>
        <p:spPr/>
        <p:txBody>
          <a:bodyPr/>
          <a:lstStyle/>
          <a:p>
            <a:fld id="{34990F19-4AF9-4079-9E3A-38E608497707}" type="slidenum">
              <a:rPr lang="en-US" smtClean="0"/>
              <a:t>4</a:t>
            </a:fld>
            <a:endParaRPr lang="en-US"/>
          </a:p>
        </p:txBody>
      </p:sp>
    </p:spTree>
    <p:extLst>
      <p:ext uri="{BB962C8B-B14F-4D97-AF65-F5344CB8AC3E}">
        <p14:creationId xmlns:p14="http://schemas.microsoft.com/office/powerpoint/2010/main" val="85111179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IIb</a:t>
            </a:r>
            <a:r>
              <a:rPr lang="en-US" dirty="0"/>
              <a:t>. So how about naturally occurring experiments?</a:t>
            </a:r>
          </a:p>
        </p:txBody>
      </p:sp>
      <p:sp>
        <p:nvSpPr>
          <p:cNvPr id="3" name="Slide Number Placeholder 2"/>
          <p:cNvSpPr>
            <a:spLocks noGrp="1"/>
          </p:cNvSpPr>
          <p:nvPr>
            <p:ph type="sldNum" sz="quarter" idx="10"/>
          </p:nvPr>
        </p:nvSpPr>
        <p:spPr/>
        <p:txBody>
          <a:bodyPr/>
          <a:lstStyle/>
          <a:p>
            <a:fld id="{34990F19-4AF9-4079-9E3A-38E608497707}" type="slidenum">
              <a:rPr lang="en-US" smtClean="0"/>
              <a:t>40</a:t>
            </a:fld>
            <a:endParaRPr lang="en-US"/>
          </a:p>
        </p:txBody>
      </p:sp>
    </p:spTree>
    <p:extLst>
      <p:ext uri="{BB962C8B-B14F-4D97-AF65-F5344CB8AC3E}">
        <p14:creationId xmlns:p14="http://schemas.microsoft.com/office/powerpoint/2010/main" val="203010925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5961" y="1212850"/>
            <a:ext cx="8914642" cy="5180012"/>
          </a:xfrm>
          <a:prstGeom prst="rect">
            <a:avLst/>
          </a:prstGeom>
        </p:spPr>
        <p:txBody>
          <a:bodyPr vert="horz" wrap="square" lIns="0" tIns="34970" rIns="0" bIns="34970" rtlCol="0" anchor="t">
            <a:normAutofit/>
          </a:bodyPr>
          <a:lstStyle/>
          <a:p>
            <a:endParaRPr lang="en-US" dirty="0"/>
          </a:p>
          <a:p>
            <a:r>
              <a:rPr lang="en-US" dirty="0"/>
              <a:t>Can exploit naturally occurring </a:t>
            </a:r>
            <a:r>
              <a:rPr lang="en-US" b="1" dirty="0"/>
              <a:t>close-to-random </a:t>
            </a:r>
            <a:r>
              <a:rPr lang="en-US" dirty="0"/>
              <a:t>variation in data. </a:t>
            </a:r>
          </a:p>
          <a:p>
            <a:endParaRPr lang="en-US" sz="1200" dirty="0"/>
          </a:p>
          <a:p>
            <a:r>
              <a:rPr lang="en-US" dirty="0"/>
              <a:t>Since data is not randomized, need assumptions about the data-generating process.</a:t>
            </a:r>
          </a:p>
          <a:p>
            <a:endParaRPr lang="en-US" sz="1200" dirty="0"/>
          </a:p>
          <a:p>
            <a:r>
              <a:rPr lang="en-US" dirty="0"/>
              <a:t>If there is sufficient reason to believe the assumptions, we can estimate causal effects. </a:t>
            </a:r>
          </a:p>
          <a:p>
            <a:endParaRPr lang="en-US" dirty="0"/>
          </a:p>
        </p:txBody>
      </p:sp>
      <p:sp>
        <p:nvSpPr>
          <p:cNvPr id="2" name="Title 1"/>
          <p:cNvSpPr>
            <a:spLocks noGrp="1"/>
          </p:cNvSpPr>
          <p:nvPr>
            <p:ph type="title"/>
          </p:nvPr>
        </p:nvSpPr>
        <p:spPr/>
        <p:txBody>
          <a:bodyPr/>
          <a:lstStyle/>
          <a:p>
            <a:r>
              <a:rPr lang="en-US" dirty="0"/>
              <a:t>“Natural” experiments: exploit variation in observed data</a:t>
            </a:r>
          </a:p>
        </p:txBody>
      </p:sp>
      <p:sp>
        <p:nvSpPr>
          <p:cNvPr id="4" name="Slide Number Placeholder 3"/>
          <p:cNvSpPr>
            <a:spLocks noGrp="1"/>
          </p:cNvSpPr>
          <p:nvPr>
            <p:ph type="sldNum" sz="quarter" idx="11"/>
          </p:nvPr>
        </p:nvSpPr>
        <p:spPr/>
        <p:txBody>
          <a:bodyPr/>
          <a:lstStyle/>
          <a:p>
            <a:fld id="{34990F19-4AF9-4079-9E3A-38E608497707}" type="slidenum">
              <a:rPr lang="en-US" smtClean="0"/>
              <a:t>41</a:t>
            </a:fld>
            <a:endParaRPr lang="en-US"/>
          </a:p>
        </p:txBody>
      </p:sp>
      <p:sp>
        <p:nvSpPr>
          <p:cNvPr id="5" name="TextBox 4"/>
          <p:cNvSpPr txBox="1"/>
          <p:nvPr/>
        </p:nvSpPr>
        <p:spPr>
          <a:xfrm>
            <a:off x="3215481" y="6392862"/>
            <a:ext cx="5562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t>Dunning (2002), </a:t>
            </a:r>
            <a:r>
              <a:rPr lang="en-US" sz="2000" dirty="0" err="1"/>
              <a:t>Rosenzweig-Wolpin</a:t>
            </a:r>
            <a:r>
              <a:rPr lang="en-US" sz="2000" dirty="0"/>
              <a:t> (2000)</a:t>
            </a: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449519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Suppose instead of comparing recommendation algorithms, we want to estimate the causal effect of showing </a:t>
            </a:r>
            <a:r>
              <a:rPr lang="en-US" i="1" dirty="0"/>
              <a:t>any</a:t>
            </a:r>
            <a:r>
              <a:rPr lang="en-US" dirty="0"/>
              <a:t> algorithmic recommendation.</a:t>
            </a:r>
          </a:p>
          <a:p>
            <a:endParaRPr lang="en-US" dirty="0"/>
          </a:p>
          <a:p>
            <a:r>
              <a:rPr lang="en-US" dirty="0"/>
              <a:t>Can be used to benchmark how much revenue a recommendation system brings, and allocate resources accordingly. </a:t>
            </a:r>
          </a:p>
          <a:p>
            <a:r>
              <a:rPr lang="en-US" sz="2400" dirty="0"/>
              <a:t>(and perhaps help analyze the tradeoff with users’ privacy)</a:t>
            </a:r>
          </a:p>
        </p:txBody>
      </p:sp>
      <p:sp>
        <p:nvSpPr>
          <p:cNvPr id="2" name="Title 1"/>
          <p:cNvSpPr>
            <a:spLocks noGrp="1"/>
          </p:cNvSpPr>
          <p:nvPr>
            <p:ph type="title"/>
          </p:nvPr>
        </p:nvSpPr>
        <p:spPr/>
        <p:txBody>
          <a:bodyPr/>
          <a:lstStyle/>
          <a:p>
            <a:r>
              <a:rPr lang="en-US" dirty="0"/>
              <a:t>Example: Effect of Store recommendations</a:t>
            </a:r>
          </a:p>
        </p:txBody>
      </p:sp>
      <p:sp>
        <p:nvSpPr>
          <p:cNvPr id="4" name="Slide Number Placeholder 3"/>
          <p:cNvSpPr>
            <a:spLocks noGrp="1"/>
          </p:cNvSpPr>
          <p:nvPr>
            <p:ph type="sldNum" sz="quarter" idx="11"/>
          </p:nvPr>
        </p:nvSpPr>
        <p:spPr/>
        <p:txBody>
          <a:bodyPr/>
          <a:lstStyle/>
          <a:p>
            <a:fld id="{34990F19-4AF9-4079-9E3A-38E608497707}" type="slidenum">
              <a:rPr lang="en-US" smtClean="0"/>
              <a:t>42</a:t>
            </a:fld>
            <a:endParaRPr lang="en-US"/>
          </a:p>
        </p:txBody>
      </p:sp>
    </p:spTree>
    <p:extLst>
      <p:ext uri="{BB962C8B-B14F-4D97-AF65-F5344CB8AC3E}">
        <p14:creationId xmlns:p14="http://schemas.microsoft.com/office/powerpoint/2010/main" val="28460208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Exploiting arbitrary cutoffs to recommendations</a:t>
            </a:r>
          </a:p>
        </p:txBody>
      </p:sp>
      <p:sp>
        <p:nvSpPr>
          <p:cNvPr id="5" name="Text Placeholder 4"/>
          <p:cNvSpPr>
            <a:spLocks noGrp="1"/>
          </p:cNvSpPr>
          <p:nvPr>
            <p:ph type="body" sz="quarter" idx="10"/>
          </p:nvPr>
        </p:nvSpPr>
        <p:spPr>
          <a:xfrm>
            <a:off x="263106" y="5040181"/>
            <a:ext cx="8914641" cy="600164"/>
          </a:xfrm>
        </p:spPr>
        <p:txBody>
          <a:bodyPr/>
          <a:lstStyle/>
          <a:p>
            <a:r>
              <a:rPr lang="en-US" dirty="0"/>
              <a:t>Only 3 recommendations shown to user.</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3491" y="2783546"/>
            <a:ext cx="8632820" cy="1970911"/>
          </a:xfrm>
          <a:prstGeom prst="rect">
            <a:avLst/>
          </a:prstGeom>
        </p:spPr>
      </p:pic>
      <p:pic>
        <p:nvPicPr>
          <p:cNvPr id="6" name="Picture 5"/>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5724749" y="1897200"/>
            <a:ext cx="538597" cy="1436261"/>
          </a:xfrm>
          <a:prstGeom prst="rect">
            <a:avLst/>
          </a:prstGeom>
          <a:noFill/>
          <a:ln>
            <a:noFill/>
          </a:ln>
          <a:effectLst>
            <a:outerShdw blurRad="50800" dist="38100" dir="18900000" algn="bl" rotWithShape="0">
              <a:prstClr val="black">
                <a:alpha val="40000"/>
              </a:prstClr>
            </a:outerShdw>
          </a:effectLst>
        </p:spPr>
      </p:pic>
      <p:cxnSp>
        <p:nvCxnSpPr>
          <p:cNvPr id="9" name="Straight Arrow Connector 8"/>
          <p:cNvCxnSpPr>
            <a:stCxn id="6" idx="1"/>
          </p:cNvCxnSpPr>
          <p:nvPr/>
        </p:nvCxnSpPr>
        <p:spPr>
          <a:xfrm flipH="1">
            <a:off x="5120444" y="2615329"/>
            <a:ext cx="604305" cy="1059810"/>
          </a:xfrm>
          <a:prstGeom prst="straightConnector1">
            <a:avLst/>
          </a:prstGeom>
          <a:ln w="1905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1"/>
          </p:cNvCxnSpPr>
          <p:nvPr/>
        </p:nvCxnSpPr>
        <p:spPr>
          <a:xfrm flipH="1">
            <a:off x="3006074" y="2615329"/>
            <a:ext cx="2718675" cy="1059810"/>
          </a:xfrm>
          <a:prstGeom prst="straightConnector1">
            <a:avLst/>
          </a:prstGeom>
          <a:ln w="1905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1"/>
          </p:cNvCxnSpPr>
          <p:nvPr/>
        </p:nvCxnSpPr>
        <p:spPr>
          <a:xfrm flipH="1">
            <a:off x="1005993" y="2615329"/>
            <a:ext cx="4718755" cy="1059810"/>
          </a:xfrm>
          <a:prstGeom prst="straightConnector1">
            <a:avLst/>
          </a:prstGeom>
          <a:ln w="1905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6834796" y="2783542"/>
            <a:ext cx="2171515" cy="1970913"/>
          </a:xfrm>
          <a:prstGeom prst="rect">
            <a:avLst/>
          </a:prstGeom>
          <a:solidFill>
            <a:schemeClr val="accent1">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43</a:t>
            </a:fld>
            <a:endParaRPr lang="en-US"/>
          </a:p>
        </p:txBody>
      </p:sp>
    </p:spTree>
    <p:extLst>
      <p:ext uri="{BB962C8B-B14F-4D97-AF65-F5344CB8AC3E}">
        <p14:creationId xmlns:p14="http://schemas.microsoft.com/office/powerpoint/2010/main" val="1738170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b="1" dirty="0"/>
              <a:t>Assumption: </a:t>
            </a:r>
            <a:r>
              <a:rPr lang="en-US" dirty="0"/>
              <a:t>Closely-ranked not-shown apps are as relevant as shown apps</a:t>
            </a:r>
          </a:p>
        </p:txBody>
      </p:sp>
      <mc:AlternateContent xmlns:mc="http://schemas.openxmlformats.org/markup-compatibility/2006" xmlns:a14="http://schemas.microsoft.com/office/drawing/2010/main">
        <mc:Choice Requires="a14">
          <p:sp>
            <p:nvSpPr>
              <p:cNvPr id="4" name="Text Placeholder 2"/>
              <p:cNvSpPr txBox="1">
                <a:spLocks/>
              </p:cNvSpPr>
              <p:nvPr/>
            </p:nvSpPr>
            <p:spPr>
              <a:xfrm>
                <a:off x="4606136" y="2309768"/>
                <a:ext cx="4609387" cy="1301883"/>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effect of being shown as recommendation</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3</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4</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4" name="Text Placeholder 2"/>
              <p:cNvSpPr txBox="1">
                <a:spLocks noRot="1" noChangeAspect="1" noMove="1" noResize="1" noEditPoints="1" noAdjustHandles="1" noChangeArrowheads="1" noChangeShapeType="1" noTextEdit="1"/>
              </p:cNvSpPr>
              <p:nvPr/>
            </p:nvSpPr>
            <p:spPr>
              <a:xfrm>
                <a:off x="4606136" y="2309768"/>
                <a:ext cx="4609387" cy="1301883"/>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4313113" y="5632476"/>
            <a:ext cx="1607361"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Same user</a:t>
            </a:r>
          </a:p>
        </p:txBody>
      </p:sp>
      <p:pic>
        <p:nvPicPr>
          <p:cNvPr id="6" name="Picture 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38912" y="2175293"/>
            <a:ext cx="538597" cy="1436261"/>
          </a:xfrm>
          <a:prstGeom prst="rect">
            <a:avLst/>
          </a:prstGeom>
          <a:noFill/>
          <a:ln>
            <a:noFill/>
          </a:ln>
          <a:effectLst>
            <a:outerShdw blurRad="50800" dist="38100" dir="18900000" algn="bl" rotWithShape="0">
              <a:prstClr val="black">
                <a:alpha val="40000"/>
              </a:prstClr>
            </a:outerShdw>
          </a:effectLst>
        </p:spPr>
      </p:pic>
      <p:sp>
        <p:nvSpPr>
          <p:cNvPr id="7" name="Right Arrow 6"/>
          <p:cNvSpPr/>
          <p:nvPr/>
        </p:nvSpPr>
        <p:spPr bwMode="auto">
          <a:xfrm rot="8414233">
            <a:off x="830842" y="3704686"/>
            <a:ext cx="1865372"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4</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number of app installs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rot="21550528">
            <a:off x="5773935" y="4016811"/>
            <a:ext cx="1912542" cy="784299"/>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4</a:t>
            </a:r>
            <a:r>
              <a:rPr lang="en-US" baseline="30000" dirty="0">
                <a:gradFill>
                  <a:gsLst>
                    <a:gs pos="2917">
                      <a:schemeClr val="tx1"/>
                    </a:gs>
                    <a:gs pos="30000">
                      <a:schemeClr val="tx1"/>
                    </a:gs>
                  </a:gsLst>
                  <a:lin ang="5400000" scaled="0"/>
                </a:gradFill>
              </a:rPr>
              <a:t>th</a:t>
            </a:r>
            <a:r>
              <a:rPr lang="en-US" dirty="0">
                <a:gradFill>
                  <a:gsLst>
                    <a:gs pos="2917">
                      <a:schemeClr val="tx1"/>
                    </a:gs>
                    <a:gs pos="30000">
                      <a:schemeClr val="tx1"/>
                    </a:gs>
                  </a:gsLst>
                  <a:lin ang="5400000" scaled="0"/>
                </a:gradFill>
              </a:rPr>
              <a:t> ranked app</a:t>
            </a:r>
          </a:p>
          <a:p>
            <a:pPr>
              <a:lnSpc>
                <a:spcPct val="90000"/>
              </a:lnSpc>
              <a:spcAft>
                <a:spcPts val="450"/>
              </a:spcAft>
            </a:pPr>
            <a:r>
              <a:rPr lang="en-US" i="1" dirty="0">
                <a:gradFill>
                  <a:gsLst>
                    <a:gs pos="2917">
                      <a:schemeClr val="tx1"/>
                    </a:gs>
                    <a:gs pos="30000">
                      <a:schemeClr val="tx1"/>
                    </a:gs>
                  </a:gsLst>
                  <a:lin ang="5400000" scaled="0"/>
                </a:gradFill>
              </a:rPr>
              <a:t>(Not-shown)</a:t>
            </a:r>
          </a:p>
        </p:txBody>
      </p:sp>
      <p:sp>
        <p:nvSpPr>
          <p:cNvPr id="12" name="TextBox 11"/>
          <p:cNvSpPr txBox="1"/>
          <p:nvPr/>
        </p:nvSpPr>
        <p:spPr>
          <a:xfrm rot="21578046">
            <a:off x="1600216" y="3962528"/>
            <a:ext cx="2546485" cy="720179"/>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3</a:t>
            </a:r>
            <a:r>
              <a:rPr lang="en-US" baseline="30000" dirty="0">
                <a:gradFill>
                  <a:gsLst>
                    <a:gs pos="2917">
                      <a:schemeClr val="tx1"/>
                    </a:gs>
                    <a:gs pos="30000">
                      <a:schemeClr val="tx1"/>
                    </a:gs>
                  </a:gsLst>
                  <a:lin ang="5400000" scaled="0"/>
                </a:gradFill>
              </a:rPr>
              <a:t>rd</a:t>
            </a:r>
            <a:r>
              <a:rPr lang="en-US" dirty="0">
                <a:gradFill>
                  <a:gsLst>
                    <a:gs pos="2917">
                      <a:schemeClr val="tx1"/>
                    </a:gs>
                    <a:gs pos="30000">
                      <a:schemeClr val="tx1"/>
                    </a:gs>
                  </a:gsLst>
                  <a:lin ang="5400000" scaled="0"/>
                </a:gradFill>
              </a:rPr>
              <a:t> ranked app </a:t>
            </a:r>
            <a:r>
              <a:rPr lang="en-US" i="1" dirty="0">
                <a:gradFill>
                  <a:gsLst>
                    <a:gs pos="2917">
                      <a:schemeClr val="tx1"/>
                    </a:gs>
                    <a:gs pos="30000">
                      <a:schemeClr val="tx1"/>
                    </a:gs>
                  </a:gsLst>
                  <a:lin ang="5400000" scaled="0"/>
                </a:gradFill>
              </a:rPr>
              <a:t>(Shown)</a:t>
            </a:r>
          </a:p>
        </p:txBody>
      </p:sp>
      <mc:AlternateContent xmlns:mc="http://schemas.openxmlformats.org/markup-compatibility/2006" xmlns:a14="http://schemas.microsoft.com/office/drawing/2010/main">
        <mc:Choice Requires="a14">
          <p:sp>
            <p:nvSpPr>
              <p:cNvPr id="13" name="Rounded Rectangle 12"/>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3</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number of app installs</a:t>
                </a:r>
              </a:p>
            </p:txBody>
          </p:sp>
        </mc:Choice>
        <mc:Fallback xmlns="">
          <p:sp>
            <p:nvSpPr>
              <p:cNvPr id="13" name="Rounded Rectangle 12"/>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pic>
        <p:nvPicPr>
          <p:cNvPr id="14" name="Picture 13"/>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5" name="Picture 14"/>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6" name="Right Arrow 15"/>
          <p:cNvSpPr/>
          <p:nvPr/>
        </p:nvSpPr>
        <p:spPr bwMode="auto">
          <a:xfrm rot="2565538">
            <a:off x="3089861" y="3792701"/>
            <a:ext cx="1876346"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44</a:t>
            </a:fld>
            <a:endParaRPr lang="en-US"/>
          </a:p>
        </p:txBody>
      </p:sp>
    </p:spTree>
    <p:extLst>
      <p:ext uri="{BB962C8B-B14F-4D97-AF65-F5344CB8AC3E}">
        <p14:creationId xmlns:p14="http://schemas.microsoft.com/office/powerpoint/2010/main" val="1767276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P spid="11" grpId="0"/>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For any top-k recommendation list:</a:t>
            </a:r>
          </a:p>
          <a:p>
            <a:r>
              <a:rPr lang="en-US" dirty="0"/>
              <a:t>	Using logs, identify apps that were similarly ranked but could not make it to the top-k shown apps.</a:t>
            </a:r>
          </a:p>
          <a:p>
            <a:r>
              <a:rPr lang="en-US" dirty="0"/>
              <a:t>	Measure difference in app installs between</a:t>
            </a:r>
            <a:r>
              <a:rPr lang="en-US" b="1" dirty="0"/>
              <a:t> shown and not-shown apps </a:t>
            </a:r>
            <a:r>
              <a:rPr lang="en-US" dirty="0"/>
              <a:t>for each user.</a:t>
            </a:r>
          </a:p>
          <a:p>
            <a:endParaRPr lang="en-US" dirty="0"/>
          </a:p>
        </p:txBody>
      </p:sp>
      <p:sp>
        <p:nvSpPr>
          <p:cNvPr id="2" name="Title 1"/>
          <p:cNvSpPr>
            <a:spLocks noGrp="1"/>
          </p:cNvSpPr>
          <p:nvPr>
            <p:ph type="title"/>
          </p:nvPr>
        </p:nvSpPr>
        <p:spPr/>
        <p:txBody>
          <a:bodyPr/>
          <a:lstStyle/>
          <a:p>
            <a:r>
              <a:rPr lang="en-US" dirty="0"/>
              <a:t>Algorithm: Regression discontinuity</a:t>
            </a:r>
          </a:p>
        </p:txBody>
      </p:sp>
      <p:sp>
        <p:nvSpPr>
          <p:cNvPr id="4" name="Slide Number Placeholder 3"/>
          <p:cNvSpPr>
            <a:spLocks noGrp="1"/>
          </p:cNvSpPr>
          <p:nvPr>
            <p:ph type="sldNum" sz="quarter" idx="11"/>
          </p:nvPr>
        </p:nvSpPr>
        <p:spPr/>
        <p:txBody>
          <a:bodyPr/>
          <a:lstStyle/>
          <a:p>
            <a:fld id="{34990F19-4AF9-4079-9E3A-38E608497707}" type="slidenum">
              <a:rPr lang="en-US" smtClean="0"/>
              <a:t>45</a:t>
            </a:fld>
            <a:endParaRPr lang="en-US"/>
          </a:p>
        </p:txBody>
      </p:sp>
      <p:sp>
        <p:nvSpPr>
          <p:cNvPr id="5" name="TextBox 4"/>
          <p:cNvSpPr txBox="1"/>
          <p:nvPr/>
        </p:nvSpPr>
        <p:spPr>
          <a:xfrm>
            <a:off x="5501481" y="6382855"/>
            <a:ext cx="3341197"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gradFill>
                  <a:gsLst>
                    <a:gs pos="2917">
                      <a:schemeClr val="tx1"/>
                    </a:gs>
                    <a:gs pos="30000">
                      <a:schemeClr val="tx1"/>
                    </a:gs>
                  </a:gsLst>
                  <a:lin ang="5400000" scaled="0"/>
                </a:gradFill>
              </a:rPr>
              <a:t>Imbens</a:t>
            </a:r>
            <a:r>
              <a:rPr lang="en-US" sz="2000" dirty="0">
                <a:gradFill>
                  <a:gsLst>
                    <a:gs pos="2917">
                      <a:schemeClr val="tx1"/>
                    </a:gs>
                    <a:gs pos="30000">
                      <a:schemeClr val="tx1"/>
                    </a:gs>
                  </a:gsLst>
                  <a:lin ang="5400000" scaled="0"/>
                </a:gradFill>
              </a:rPr>
              <a:t>-Lemieux (2008)</a:t>
            </a:r>
          </a:p>
        </p:txBody>
      </p:sp>
    </p:spTree>
    <p:extLst>
      <p:ext uri="{BB962C8B-B14F-4D97-AF65-F5344CB8AC3E}">
        <p14:creationId xmlns:p14="http://schemas.microsoft.com/office/powerpoint/2010/main" val="1701116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7813" y="1724025"/>
            <a:ext cx="8914642" cy="5270500"/>
          </a:xfrm>
          <a:prstGeom prst="rect">
            <a:avLst/>
          </a:prstGeom>
        </p:spPr>
        <p:txBody>
          <a:bodyPr vert="horz" wrap="square" lIns="0" tIns="34970" rIns="0" bIns="34970" rtlCol="0" anchor="t">
            <a:normAutofit/>
          </a:bodyPr>
          <a:lstStyle/>
          <a:p>
            <a:r>
              <a:rPr lang="en-US" dirty="0"/>
              <a:t>Can look at </a:t>
            </a:r>
            <a:r>
              <a:rPr lang="en-US" i="1" dirty="0"/>
              <a:t>as-if random </a:t>
            </a:r>
            <a:r>
              <a:rPr lang="en-US" dirty="0"/>
              <a:t>variations due to external events. </a:t>
            </a:r>
          </a:p>
          <a:p>
            <a:r>
              <a:rPr lang="en-US" sz="2100" dirty="0"/>
              <a:t>E.g. Featuring on the Today show may lead to a sudden spike in installs for an app.</a:t>
            </a:r>
            <a:r>
              <a:rPr lang="en-US" dirty="0"/>
              <a:t> </a:t>
            </a:r>
          </a:p>
          <a:p>
            <a:r>
              <a:rPr lang="en-US" dirty="0"/>
              <a:t>Such external </a:t>
            </a:r>
            <a:r>
              <a:rPr lang="en-US" i="1" dirty="0"/>
              <a:t>shocks </a:t>
            </a:r>
            <a:r>
              <a:rPr lang="en-US" dirty="0"/>
              <a:t>can be used to determine causal effects, such as the effect of showing recommendations.</a:t>
            </a:r>
            <a:endParaRPr lang="en-US" i="1" dirty="0"/>
          </a:p>
        </p:txBody>
      </p:sp>
      <p:sp>
        <p:nvSpPr>
          <p:cNvPr id="2" name="Title 1"/>
          <p:cNvSpPr>
            <a:spLocks noGrp="1"/>
          </p:cNvSpPr>
          <p:nvPr>
            <p:ph type="title"/>
          </p:nvPr>
        </p:nvSpPr>
        <p:spPr/>
        <p:txBody>
          <a:bodyPr/>
          <a:lstStyle/>
          <a:p>
            <a:r>
              <a:rPr lang="en-US" dirty="0"/>
              <a:t>Another natural experiment: Instrumental Variables</a:t>
            </a:r>
          </a:p>
        </p:txBody>
      </p:sp>
      <p:sp>
        <p:nvSpPr>
          <p:cNvPr id="4" name="Slide Number Placeholder 3"/>
          <p:cNvSpPr>
            <a:spLocks noGrp="1"/>
          </p:cNvSpPr>
          <p:nvPr>
            <p:ph type="sldNum" sz="quarter" idx="11"/>
          </p:nvPr>
        </p:nvSpPr>
        <p:spPr/>
        <p:txBody>
          <a:bodyPr/>
          <a:lstStyle/>
          <a:p>
            <a:fld id="{34990F19-4AF9-4079-9E3A-38E608497707}" type="slidenum">
              <a:rPr lang="en-US" smtClean="0"/>
              <a:t>46</a:t>
            </a:fld>
            <a:endParaRPr lang="en-US"/>
          </a:p>
        </p:txBody>
      </p:sp>
      <p:sp>
        <p:nvSpPr>
          <p:cNvPr id="5" name="TextBox 4"/>
          <p:cNvSpPr txBox="1"/>
          <p:nvPr/>
        </p:nvSpPr>
        <p:spPr>
          <a:xfrm>
            <a:off x="5577681" y="6382855"/>
            <a:ext cx="33528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Angrist-</a:t>
            </a:r>
            <a:r>
              <a:rPr lang="en-US" sz="2000" dirty="0" err="1">
                <a:gradFill>
                  <a:gsLst>
                    <a:gs pos="2917">
                      <a:schemeClr val="tx1"/>
                    </a:gs>
                    <a:gs pos="30000">
                      <a:schemeClr val="tx1"/>
                    </a:gs>
                  </a:gsLst>
                  <a:lin ang="5400000" scaled="0"/>
                </a:gradFill>
              </a:rPr>
              <a:t>Pischke</a:t>
            </a:r>
            <a:r>
              <a:rPr lang="en-US" sz="2000" dirty="0">
                <a:gradFill>
                  <a:gsLst>
                    <a:gs pos="2917">
                      <a:schemeClr val="tx1"/>
                    </a:gs>
                    <a:gs pos="30000">
                      <a:schemeClr val="tx1"/>
                    </a:gs>
                  </a:gsLst>
                  <a:lin ang="5400000" scaled="0"/>
                </a:gradFill>
              </a:rPr>
              <a:t> (2008)</a:t>
            </a:r>
          </a:p>
        </p:txBody>
      </p:sp>
    </p:spTree>
    <p:extLst>
      <p:ext uri="{BB962C8B-B14F-4D97-AF65-F5344CB8AC3E}">
        <p14:creationId xmlns:p14="http://schemas.microsoft.com/office/powerpoint/2010/main" val="63726917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 example: Effect of store recommendations</a:t>
            </a:r>
          </a:p>
        </p:txBody>
      </p:sp>
      <p:sp>
        <p:nvSpPr>
          <p:cNvPr id="3" name="Slide Number Placeholder 2"/>
          <p:cNvSpPr>
            <a:spLocks noGrp="1"/>
          </p:cNvSpPr>
          <p:nvPr>
            <p:ph type="sldNum" sz="quarter" idx="11"/>
          </p:nvPr>
        </p:nvSpPr>
        <p:spPr/>
        <p:txBody>
          <a:bodyPr/>
          <a:lstStyle/>
          <a:p>
            <a:fld id="{34990F19-4AF9-4079-9E3A-38E608497707}" type="slidenum">
              <a:rPr lang="en-US" smtClean="0"/>
              <a:t>47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105" y="1897198"/>
            <a:ext cx="5914522" cy="2010418"/>
          </a:xfrm>
          <a:prstGeom prst="rect">
            <a:avLst/>
          </a:prstGeom>
        </p:spPr>
      </p:pic>
      <p:sp>
        <p:nvSpPr>
          <p:cNvPr id="10" name="TextBox 9"/>
          <p:cNvSpPr txBox="1"/>
          <p:nvPr/>
        </p:nvSpPr>
        <p:spPr>
          <a:xfrm>
            <a:off x="6206200" y="1696735"/>
            <a:ext cx="2771539" cy="2299073"/>
          </a:xfrm>
          <a:prstGeom prst="rect">
            <a:avLst/>
          </a:prstGeom>
          <a:noFill/>
        </p:spPr>
        <p:txBody>
          <a:bodyPr wrap="square" lIns="137148" tIns="109719" rIns="137148" bIns="109719" rtlCol="0">
            <a:spAutoFit/>
          </a:bodyPr>
          <a:lstStyle/>
          <a:p>
            <a:pPr>
              <a:lnSpc>
                <a:spcPct val="90000"/>
              </a:lnSpc>
              <a:spcAft>
                <a:spcPts val="450"/>
              </a:spcAft>
            </a:pPr>
            <a:r>
              <a:rPr lang="en-US" sz="3000" dirty="0">
                <a:gradFill>
                  <a:gsLst>
                    <a:gs pos="2917">
                      <a:schemeClr val="tx1"/>
                    </a:gs>
                    <a:gs pos="30000">
                      <a:schemeClr val="tx1"/>
                    </a:gs>
                  </a:gsLst>
                  <a:lin ang="5400000" scaled="0"/>
                </a:gradFill>
              </a:rPr>
              <a:t>How many new visits are </a:t>
            </a:r>
            <a:r>
              <a:rPr lang="en-US" sz="3000" i="1" dirty="0">
                <a:gradFill>
                  <a:gsLst>
                    <a:gs pos="2917">
                      <a:schemeClr val="tx1"/>
                    </a:gs>
                    <a:gs pos="30000">
                      <a:schemeClr val="tx1"/>
                    </a:gs>
                  </a:gsLst>
                  <a:lin ang="5400000" scaled="0"/>
                </a:gradFill>
              </a:rPr>
              <a:t>caused</a:t>
            </a:r>
            <a:r>
              <a:rPr lang="en-US" sz="3000" dirty="0">
                <a:gradFill>
                  <a:gsLst>
                    <a:gs pos="2917">
                      <a:schemeClr val="tx1"/>
                    </a:gs>
                    <a:gs pos="30000">
                      <a:schemeClr val="tx1"/>
                    </a:gs>
                  </a:gsLst>
                  <a:lin ang="5400000" scaled="0"/>
                </a:gradFill>
              </a:rPr>
              <a:t> by the recommender system?</a:t>
            </a:r>
          </a:p>
        </p:txBody>
      </p:sp>
      <mc:AlternateContent xmlns:mc="http://schemas.openxmlformats.org/markup-compatibility/2006" xmlns:a14="http://schemas.microsoft.com/office/drawing/2010/main">
        <mc:Choice Requires="a14">
          <p:sp>
            <p:nvSpPr>
              <p:cNvPr id="2" name="TextBox 1"/>
              <p:cNvSpPr txBox="1"/>
              <p:nvPr/>
            </p:nvSpPr>
            <p:spPr>
              <a:xfrm>
                <a:off x="205960" y="4125859"/>
                <a:ext cx="8171755" cy="1513217"/>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latin typeface="+mj-lt"/>
                  </a:rPr>
                  <a:t>Demand for App 1 is correlated with demand for App 2.</a:t>
                </a:r>
              </a:p>
              <a:p>
                <a:pPr>
                  <a:lnSpc>
                    <a:spcPct val="90000"/>
                  </a:lnSpc>
                  <a:spcAft>
                    <a:spcPts val="450"/>
                  </a:spcAft>
                </a:pPr>
                <a:endParaRPr lang="en-US" sz="1200" dirty="0">
                  <a:gradFill>
                    <a:gsLst>
                      <a:gs pos="2917">
                        <a:schemeClr val="tx1"/>
                      </a:gs>
                      <a:gs pos="30000">
                        <a:schemeClr val="tx1"/>
                      </a:gs>
                    </a:gsLst>
                    <a:lin ang="5400000" scaled="0"/>
                  </a:gradFill>
                  <a:latin typeface="+mj-lt"/>
                </a:endParaRPr>
              </a:p>
              <a:p>
                <a:pPr>
                  <a:lnSpc>
                    <a:spcPct val="90000"/>
                  </a:lnSpc>
                  <a:spcAft>
                    <a:spcPts val="450"/>
                  </a:spcAft>
                </a:pPr>
                <a14:m>
                  <m:oMath xmlns:m="http://schemas.openxmlformats.org/officeDocument/2006/math">
                    <m:r>
                      <a:rPr lang="en-US" sz="2400" i="1">
                        <a:gradFill>
                          <a:gsLst>
                            <a:gs pos="2917">
                              <a:schemeClr val="tx1"/>
                            </a:gs>
                            <a:gs pos="30000">
                              <a:schemeClr val="tx1"/>
                            </a:gs>
                          </a:gsLst>
                          <a:lin ang="5400000" scaled="0"/>
                        </a:gradFill>
                        <a:latin typeface="Cambria Math" panose="02040503050406030204" pitchFamily="18" charset="0"/>
                      </a:rPr>
                      <m:t>⇒</m:t>
                    </m:r>
                  </m:oMath>
                </a14:m>
                <a:r>
                  <a:rPr lang="en-US" sz="2400" dirty="0">
                    <a:gradFill>
                      <a:gsLst>
                        <a:gs pos="2917">
                          <a:schemeClr val="tx1"/>
                        </a:gs>
                        <a:gs pos="30000">
                          <a:schemeClr val="tx1"/>
                        </a:gs>
                      </a:gsLst>
                      <a:lin ang="5400000" scaled="0"/>
                    </a:gradFill>
                    <a:latin typeface="+mj-lt"/>
                  </a:rPr>
                  <a:t> Users would most likely have visited App 2 even without recommendations.</a:t>
                </a:r>
              </a:p>
            </p:txBody>
          </p:sp>
        </mc:Choice>
        <mc:Fallback xmlns="">
          <p:sp>
            <p:nvSpPr>
              <p:cNvPr id="2" name="TextBox 1"/>
              <p:cNvSpPr txBox="1">
                <a:spLocks noRot="1" noChangeAspect="1" noMove="1" noResize="1" noEditPoints="1" noAdjustHandles="1" noChangeArrowheads="1" noChangeShapeType="1" noTextEdit="1"/>
              </p:cNvSpPr>
              <p:nvPr/>
            </p:nvSpPr>
            <p:spPr>
              <a:xfrm>
                <a:off x="205960" y="4125859"/>
                <a:ext cx="8171755" cy="151321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084354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on normal days to App 1</a:t>
            </a:r>
          </a:p>
        </p:txBody>
      </p:sp>
      <p:sp>
        <p:nvSpPr>
          <p:cNvPr id="4" name="Slide Number Placeholder 3"/>
          <p:cNvSpPr>
            <a:spLocks noGrp="1"/>
          </p:cNvSpPr>
          <p:nvPr>
            <p:ph type="sldNum" sz="quarter" idx="11"/>
          </p:nvPr>
        </p:nvSpPr>
        <p:spPr/>
        <p:txBody>
          <a:bodyPr/>
          <a:lstStyle/>
          <a:p>
            <a:fld id="{34990F19-4AF9-4079-9E3A-38E608497707}" type="slidenum">
              <a:rPr lang="en-US" smtClean="0"/>
              <a:t>48</a:t>
            </a:fld>
            <a:endParaRPr lang="en-US"/>
          </a:p>
        </p:txBody>
      </p:sp>
      <p:pic>
        <p:nvPicPr>
          <p:cNvPr id="8" name="Picture 7"/>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410411" y="1794417"/>
            <a:ext cx="538597" cy="1436261"/>
          </a:xfrm>
          <a:prstGeom prst="rect">
            <a:avLst/>
          </a:prstGeom>
          <a:noFill/>
          <a:ln>
            <a:noFill/>
          </a:ln>
          <a:effectLst>
            <a:outerShdw blurRad="50800" dist="38100" dir="18900000" algn="bl" rotWithShape="0">
              <a:prstClr val="black">
                <a:alpha val="40000"/>
              </a:prstClr>
            </a:outerShdw>
          </a:effectLst>
        </p:spPr>
      </p:pic>
      <p:sp>
        <p:nvSpPr>
          <p:cNvPr id="9" name="Right Arrow 8"/>
          <p:cNvSpPr/>
          <p:nvPr/>
        </p:nvSpPr>
        <p:spPr bwMode="auto">
          <a:xfrm rot="8414233">
            <a:off x="2587945" y="3731156"/>
            <a:ext cx="1782612"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0" name="Rounded Rectangle 9"/>
              <p:cNvSpPr/>
              <p:nvPr/>
            </p:nvSpPr>
            <p:spPr bwMode="auto">
              <a:xfrm>
                <a:off x="5063300"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click-throughs from </a:t>
                </a:r>
              </a:p>
              <a:p>
                <a:pPr algn="ctr" defTabSz="699261" fontAlgn="base">
                  <a:spcBef>
                    <a:spcPct val="0"/>
                  </a:spcBef>
                  <a:spcAft>
                    <a:spcPct val="0"/>
                  </a:spcAft>
                </a:pPr>
                <a:r>
                  <a:rPr lang="en-US" dirty="0">
                    <a:gradFill>
                      <a:gsLst>
                        <a:gs pos="0">
                          <a:srgbClr val="FFFFFF"/>
                        </a:gs>
                        <a:gs pos="100000">
                          <a:srgbClr val="FFFFFF"/>
                        </a:gs>
                      </a:gsLst>
                      <a:lin ang="5400000" scaled="0"/>
                    </a:gradFill>
                  </a:rPr>
                  <a:t>App 1 to App 2</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063300"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p:cNvSpPr/>
              <p:nvPr/>
            </p:nvSpPr>
            <p:spPr bwMode="auto">
              <a:xfrm>
                <a:off x="2792768"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click-throughs from </a:t>
                </a:r>
              </a:p>
              <a:p>
                <a:pPr algn="ctr" defTabSz="699261" fontAlgn="base">
                  <a:spcBef>
                    <a:spcPct val="0"/>
                  </a:spcBef>
                  <a:spcAft>
                    <a:spcPct val="0"/>
                  </a:spcAft>
                </a:pPr>
                <a:r>
                  <a:rPr lang="en-US" dirty="0">
                    <a:gradFill>
                      <a:gsLst>
                        <a:gs pos="0">
                          <a:srgbClr val="FFFFFF"/>
                        </a:gs>
                        <a:gs pos="100000">
                          <a:srgbClr val="FFFFFF"/>
                        </a:gs>
                      </a:gsLst>
                      <a:lin ang="5400000" scaled="0"/>
                    </a:gradFill>
                  </a:rPr>
                  <a:t>App 1 to App 2</a:t>
                </a: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2792768" y="4607263"/>
                <a:ext cx="2065367"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124929" y="4222248"/>
            <a:ext cx="538597" cy="1436261"/>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3811232" y="1794417"/>
            <a:ext cx="538597" cy="1436261"/>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525426" y="4220928"/>
            <a:ext cx="538597" cy="1436261"/>
          </a:xfrm>
          <a:prstGeom prst="rect">
            <a:avLst/>
          </a:prstGeom>
          <a:noFill/>
          <a:ln>
            <a:noFill/>
          </a:ln>
          <a:effectLst>
            <a:outerShdw blurRad="50800" dist="38100" dir="18900000" algn="bl" rotWithShape="0">
              <a:prstClr val="black">
                <a:alpha val="40000"/>
              </a:prstClr>
            </a:outerShdw>
          </a:effectLst>
        </p:spPr>
      </p:pic>
      <p:sp>
        <p:nvSpPr>
          <p:cNvPr id="3" name="TextBox 2"/>
          <p:cNvSpPr txBox="1"/>
          <p:nvPr/>
        </p:nvSpPr>
        <p:spPr>
          <a:xfrm>
            <a:off x="4891861" y="3440117"/>
            <a:ext cx="4227896" cy="1218777"/>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latin typeface="+mj-lt"/>
              </a:rPr>
              <a:t>Cannot say much about the causal effect of recommendations from App 1.</a:t>
            </a:r>
          </a:p>
        </p:txBody>
      </p:sp>
    </p:spTree>
    <p:extLst>
      <p:ext uri="{BB962C8B-B14F-4D97-AF65-F5344CB8AC3E}">
        <p14:creationId xmlns:p14="http://schemas.microsoft.com/office/powerpoint/2010/main" val="6857566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shock brings as-if random users to App1</a:t>
            </a:r>
          </a:p>
        </p:txBody>
      </p:sp>
      <p:sp>
        <p:nvSpPr>
          <p:cNvPr id="4" name="Slide Number Placeholder 3"/>
          <p:cNvSpPr>
            <a:spLocks noGrp="1"/>
          </p:cNvSpPr>
          <p:nvPr>
            <p:ph type="sldNum" sz="quarter" idx="11"/>
          </p:nvPr>
        </p:nvSpPr>
        <p:spPr/>
        <p:txBody>
          <a:bodyPr/>
          <a:lstStyle/>
          <a:p>
            <a:fld id="{34990F19-4AF9-4079-9E3A-38E608497707}" type="slidenum">
              <a:rPr lang="en-US" smtClean="0"/>
              <a:t>49</a:t>
            </a:fld>
            <a:endParaRPr lang="en-US"/>
          </a:p>
        </p:txBody>
      </p:sp>
      <p:pic>
        <p:nvPicPr>
          <p:cNvPr id="8" name="Picture 7"/>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410411" y="1794417"/>
            <a:ext cx="538597" cy="1436261"/>
          </a:xfrm>
          <a:prstGeom prst="rect">
            <a:avLst/>
          </a:prstGeom>
          <a:noFill/>
          <a:ln>
            <a:noFill/>
          </a:ln>
          <a:effectLst>
            <a:outerShdw blurRad="50800" dist="38100" dir="18900000" algn="bl" rotWithShape="0">
              <a:prstClr val="black">
                <a:alpha val="40000"/>
              </a:prstClr>
            </a:outerShdw>
          </a:effectLst>
        </p:spPr>
      </p:pic>
      <p:sp>
        <p:nvSpPr>
          <p:cNvPr id="9" name="Right Arrow 8"/>
          <p:cNvSpPr/>
          <p:nvPr/>
        </p:nvSpPr>
        <p:spPr bwMode="auto">
          <a:xfrm rot="8414233">
            <a:off x="2587945" y="3731156"/>
            <a:ext cx="1782612"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0" name="Rounded Rectangle 9"/>
              <p:cNvSpPr/>
              <p:nvPr/>
            </p:nvSpPr>
            <p:spPr bwMode="auto">
              <a:xfrm>
                <a:off x="5063300"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click-throughs from </a:t>
                </a:r>
              </a:p>
              <a:p>
                <a:pPr algn="ctr" defTabSz="699261" fontAlgn="base">
                  <a:spcBef>
                    <a:spcPct val="0"/>
                  </a:spcBef>
                  <a:spcAft>
                    <a:spcPct val="0"/>
                  </a:spcAft>
                </a:pPr>
                <a:r>
                  <a:rPr lang="en-US" dirty="0">
                    <a:gradFill>
                      <a:gsLst>
                        <a:gs pos="0">
                          <a:srgbClr val="FFFFFF"/>
                        </a:gs>
                        <a:gs pos="100000">
                          <a:srgbClr val="FFFFFF"/>
                        </a:gs>
                      </a:gsLst>
                      <a:lin ang="5400000" scaled="0"/>
                    </a:gradFill>
                  </a:rPr>
                  <a:t>App 1 to App 2</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063300"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p:cNvSpPr/>
              <p:nvPr/>
            </p:nvSpPr>
            <p:spPr bwMode="auto">
              <a:xfrm>
                <a:off x="2792768"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Sup>
                      <m:sSubSupPr>
                        <m:ctrlPr>
                          <a:rPr lang="en-US" i="1">
                            <a:gradFill>
                              <a:gsLst>
                                <a:gs pos="0">
                                  <a:srgbClr val="FFFFFF"/>
                                </a:gs>
                                <a:gs pos="100000">
                                  <a:srgbClr val="FFFFFF"/>
                                </a:gs>
                              </a:gsLst>
                              <a:lin ang="5400000" scaled="0"/>
                            </a:gradFill>
                            <a:latin typeface="Cambria Math" panose="02040503050406030204" pitchFamily="18" charset="0"/>
                          </a:rPr>
                        </m:ctrlPr>
                      </m:sSubSup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up>
                        <m:r>
                          <a:rPr lang="en-US" i="1">
                            <a:gradFill>
                              <a:gsLst>
                                <a:gs pos="0">
                                  <a:srgbClr val="FFFFFF"/>
                                </a:gs>
                                <a:gs pos="100000">
                                  <a:srgbClr val="FFFFFF"/>
                                </a:gs>
                              </a:gsLst>
                              <a:lin ang="5400000" scaled="0"/>
                            </a:gradFill>
                            <a:latin typeface="Cambria Math" panose="02040503050406030204" pitchFamily="18" charset="0"/>
                          </a:rPr>
                          <m:t>′</m:t>
                        </m:r>
                      </m:sup>
                    </m:sSubSup>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click-throughs from </a:t>
                </a:r>
              </a:p>
              <a:p>
                <a:pPr algn="ctr" defTabSz="699261" fontAlgn="base">
                  <a:spcBef>
                    <a:spcPct val="0"/>
                  </a:spcBef>
                  <a:spcAft>
                    <a:spcPct val="0"/>
                  </a:spcAft>
                </a:pPr>
                <a:r>
                  <a:rPr lang="en-US" dirty="0">
                    <a:gradFill>
                      <a:gsLst>
                        <a:gs pos="0">
                          <a:srgbClr val="FFFFFF"/>
                        </a:gs>
                        <a:gs pos="100000">
                          <a:srgbClr val="FFFFFF"/>
                        </a:gs>
                      </a:gsLst>
                      <a:lin ang="5400000" scaled="0"/>
                    </a:gradFill>
                  </a:rPr>
                  <a:t>App 1 to App 2</a:t>
                </a: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2792768" y="4607263"/>
                <a:ext cx="2065367"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124929" y="4222248"/>
            <a:ext cx="538597" cy="1436261"/>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3811232" y="1794417"/>
            <a:ext cx="538597" cy="1436261"/>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525426" y="4222247"/>
            <a:ext cx="538597" cy="1436261"/>
          </a:xfrm>
          <a:prstGeom prst="rect">
            <a:avLst/>
          </a:prstGeom>
          <a:noFill/>
          <a:ln>
            <a:noFill/>
          </a:ln>
          <a:effectLst>
            <a:outerShdw blurRad="50800" dist="38100" dir="18900000" algn="bl" rotWithShape="0">
              <a:prstClr val="black">
                <a:alpha val="40000"/>
              </a:prstClr>
            </a:outerShdw>
          </a:effectLst>
        </p:spPr>
      </p:pic>
      <p:pic>
        <p:nvPicPr>
          <p:cNvPr id="26" name="Picture 25"/>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347794" y="4222246"/>
            <a:ext cx="538597" cy="1436261"/>
          </a:xfrm>
          <a:prstGeom prst="rect">
            <a:avLst/>
          </a:prstGeom>
          <a:noFill/>
          <a:ln>
            <a:noFill/>
          </a:ln>
          <a:effectLst>
            <a:outerShdw blurRad="50800" dist="38100" dir="18900000" algn="bl" rotWithShape="0">
              <a:prstClr val="black">
                <a:alpha val="40000"/>
              </a:prstClr>
            </a:outerShdw>
          </a:effectLst>
        </p:spPr>
      </p:pic>
      <p:pic>
        <p:nvPicPr>
          <p:cNvPr id="27" name="Picture 26"/>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940172" y="4222246"/>
            <a:ext cx="538597" cy="1436261"/>
          </a:xfrm>
          <a:prstGeom prst="rect">
            <a:avLst/>
          </a:prstGeom>
          <a:noFill/>
          <a:ln>
            <a:noFill/>
          </a:ln>
          <a:effectLst>
            <a:outerShdw blurRad="50800" dist="38100" dir="18900000" algn="bl" rotWithShape="0">
              <a:prstClr val="black">
                <a:alpha val="40000"/>
              </a:prstClr>
            </a:outerShdw>
          </a:effectLst>
        </p:spPr>
      </p:pic>
      <mc:AlternateContent xmlns:mc="http://schemas.openxmlformats.org/markup-compatibility/2006" xmlns:a14="http://schemas.microsoft.com/office/drawing/2010/main">
        <mc:Choice Requires="a14">
          <p:sp>
            <p:nvSpPr>
              <p:cNvPr id="28" name="TextBox 27"/>
              <p:cNvSpPr txBox="1"/>
              <p:nvPr/>
            </p:nvSpPr>
            <p:spPr>
              <a:xfrm>
                <a:off x="4757203" y="3440119"/>
                <a:ext cx="4420546" cy="2668918"/>
              </a:xfrm>
              <a:prstGeom prst="rect">
                <a:avLst/>
              </a:prstGeom>
              <a:noFill/>
            </p:spPr>
            <p:txBody>
              <a:bodyPr wrap="square" lIns="137148" tIns="109719" rIns="137148" bIns="109719" rtlCol="0">
                <a:spAutoFit/>
              </a:bodyPr>
              <a:lstStyle/>
              <a:p>
                <a:pPr>
                  <a:lnSpc>
                    <a:spcPct val="90000"/>
                  </a:lnSpc>
                  <a:spcAft>
                    <a:spcPts val="450"/>
                  </a:spcAft>
                </a:pPr>
                <a:r>
                  <a:rPr lang="en-US" sz="2400" b="1" dirty="0">
                    <a:gradFill>
                      <a:gsLst>
                        <a:gs pos="2917">
                          <a:schemeClr val="tx1"/>
                        </a:gs>
                        <a:gs pos="30000">
                          <a:schemeClr val="tx1"/>
                        </a:gs>
                      </a:gsLst>
                      <a:lin ang="5400000" scaled="0"/>
                    </a:gradFill>
                    <a:latin typeface="+mj-lt"/>
                  </a:rPr>
                  <a:t>If demand for App 2 remains constant</a:t>
                </a:r>
                <a:r>
                  <a:rPr lang="en-US" sz="2400" dirty="0">
                    <a:gradFill>
                      <a:gsLst>
                        <a:gs pos="2917">
                          <a:schemeClr val="tx1"/>
                        </a:gs>
                        <a:gs pos="30000">
                          <a:schemeClr val="tx1"/>
                        </a:gs>
                      </a:gsLst>
                      <a:lin ang="5400000" scaled="0"/>
                    </a:gradFill>
                    <a:latin typeface="+mj-lt"/>
                  </a:rPr>
                  <a:t>, additional views to App 2 would not have happened had these new users not visited App 1. </a:t>
                </a:r>
              </a:p>
              <a:p>
                <a:pPr>
                  <a:lnSpc>
                    <a:spcPct val="90000"/>
                  </a:lnSpc>
                  <a:spcAft>
                    <a:spcPts val="450"/>
                  </a:spcAft>
                </a:pPr>
                <a14:m>
                  <m:oMathPara xmlns:m="http://schemas.openxmlformats.org/officeDocument/2006/math">
                    <m:oMathParaPr>
                      <m:jc m:val="centerGroup"/>
                    </m:oMathParaPr>
                    <m:oMath xmlns:m="http://schemas.openxmlformats.org/officeDocument/2006/math">
                      <m:r>
                        <a:rPr lang="en-US" sz="2400" i="1" dirty="0">
                          <a:gradFill>
                            <a:gsLst>
                              <a:gs pos="2917">
                                <a:schemeClr val="tx1"/>
                              </a:gs>
                              <a:gs pos="30000">
                                <a:schemeClr val="tx1"/>
                              </a:gs>
                            </a:gsLst>
                            <a:lin ang="5400000" scaled="0"/>
                          </a:gradFill>
                          <a:latin typeface="Cambria Math" panose="02040503050406030204" pitchFamily="18" charset="0"/>
                        </a:rPr>
                        <m:t>𝐶𝑎𝑢𝑠𝑎𝑙</m:t>
                      </m:r>
                      <m:r>
                        <a:rPr lang="en-US" sz="2400" i="1" dirty="0">
                          <a:gradFill>
                            <a:gsLst>
                              <a:gs pos="2917">
                                <a:schemeClr val="tx1"/>
                              </a:gs>
                              <a:gs pos="30000">
                                <a:schemeClr val="tx1"/>
                              </a:gs>
                            </a:gsLst>
                            <a:lin ang="5400000" scaled="0"/>
                          </a:gradFill>
                          <a:latin typeface="Cambria Math" panose="02040503050406030204" pitchFamily="18" charset="0"/>
                        </a:rPr>
                        <m:t> </m:t>
                      </m:r>
                      <m:r>
                        <a:rPr lang="en-US" sz="2400" i="1" dirty="0">
                          <a:gradFill>
                            <a:gsLst>
                              <a:gs pos="2917">
                                <a:schemeClr val="tx1"/>
                              </a:gs>
                              <a:gs pos="30000">
                                <a:schemeClr val="tx1"/>
                              </a:gs>
                            </a:gsLst>
                            <a:lin ang="5400000" scaled="0"/>
                          </a:gradFill>
                          <a:latin typeface="Cambria Math" panose="02040503050406030204" pitchFamily="18" charset="0"/>
                        </a:rPr>
                        <m:t>𝑐𝑙𝑖𝑐𝑘𝑠</m:t>
                      </m:r>
                      <m:r>
                        <a:rPr lang="en-US" sz="2400" i="1" dirty="0">
                          <a:gradFill>
                            <a:gsLst>
                              <a:gs pos="2917">
                                <a:schemeClr val="tx1"/>
                              </a:gs>
                              <a:gs pos="30000">
                                <a:schemeClr val="tx1"/>
                              </a:gs>
                            </a:gsLst>
                            <a:lin ang="5400000" scaled="0"/>
                          </a:gradFill>
                          <a:latin typeface="Cambria Math" panose="02040503050406030204" pitchFamily="18" charset="0"/>
                        </a:rPr>
                        <m:t> =</m:t>
                      </m:r>
                      <m:sSubSup>
                        <m:sSubSupPr>
                          <m:ctrlPr>
                            <a:rPr lang="en-US" sz="2400" i="1">
                              <a:gradFill>
                                <a:gsLst>
                                  <a:gs pos="2917">
                                    <a:schemeClr val="tx1"/>
                                  </a:gs>
                                  <a:gs pos="30000">
                                    <a:schemeClr val="tx1"/>
                                  </a:gs>
                                </a:gsLst>
                                <a:lin ang="5400000" scaled="0"/>
                              </a:gradFill>
                              <a:latin typeface="Cambria Math" panose="02040503050406030204" pitchFamily="18" charset="0"/>
                            </a:rPr>
                          </m:ctrlPr>
                        </m:sSubSupPr>
                        <m:e>
                          <m:r>
                            <a:rPr lang="en-US" sz="2400" i="1">
                              <a:gradFill>
                                <a:gsLst>
                                  <a:gs pos="2917">
                                    <a:schemeClr val="tx1"/>
                                  </a:gs>
                                  <a:gs pos="30000">
                                    <a:schemeClr val="tx1"/>
                                  </a:gs>
                                </a:gsLst>
                                <a:lin ang="5400000" scaled="0"/>
                              </a:gradFill>
                              <a:latin typeface="Cambria Math" panose="02040503050406030204" pitchFamily="18" charset="0"/>
                            </a:rPr>
                            <m:t>𝑌</m:t>
                          </m:r>
                        </m:e>
                        <m:sub>
                          <m:r>
                            <a:rPr lang="en-US" sz="2400" i="1">
                              <a:gradFill>
                                <a:gsLst>
                                  <a:gs pos="2917">
                                    <a:schemeClr val="tx1"/>
                                  </a:gs>
                                  <a:gs pos="30000">
                                    <a:schemeClr val="tx1"/>
                                  </a:gs>
                                </a:gsLst>
                                <a:lin ang="5400000" scaled="0"/>
                              </a:gradFill>
                              <a:latin typeface="Cambria Math" panose="02040503050406030204" pitchFamily="18" charset="0"/>
                            </a:rPr>
                            <m:t>𝑛𝑒𝑤</m:t>
                          </m:r>
                        </m:sub>
                        <m:sup>
                          <m:r>
                            <a:rPr lang="en-US" sz="2400" i="1">
                              <a:gradFill>
                                <a:gsLst>
                                  <a:gs pos="2917">
                                    <a:schemeClr val="tx1"/>
                                  </a:gs>
                                  <a:gs pos="30000">
                                    <a:schemeClr val="tx1"/>
                                  </a:gs>
                                </a:gsLst>
                                <a:lin ang="5400000" scaled="0"/>
                              </a:gradFill>
                              <a:latin typeface="Cambria Math" panose="02040503050406030204" pitchFamily="18" charset="0"/>
                            </a:rPr>
                            <m:t>′</m:t>
                          </m:r>
                        </m:sup>
                      </m:sSubSup>
                      <m:d>
                        <m:dPr>
                          <m:ctrlPr>
                            <a:rPr lang="en-US" sz="2400" i="1">
                              <a:gradFill>
                                <a:gsLst>
                                  <a:gs pos="2917">
                                    <a:schemeClr val="tx1"/>
                                  </a:gs>
                                  <a:gs pos="30000">
                                    <a:schemeClr val="tx1"/>
                                  </a:gs>
                                </a:gsLst>
                                <a:lin ang="5400000" scaled="0"/>
                              </a:gradFill>
                              <a:latin typeface="Cambria Math" panose="02040503050406030204" pitchFamily="18" charset="0"/>
                            </a:rPr>
                          </m:ctrlPr>
                        </m:dPr>
                        <m:e>
                          <m:r>
                            <a:rPr lang="en-US" sz="2400" i="1">
                              <a:gradFill>
                                <a:gsLst>
                                  <a:gs pos="2917">
                                    <a:schemeClr val="tx1"/>
                                  </a:gs>
                                  <a:gs pos="30000">
                                    <a:schemeClr val="tx1"/>
                                  </a:gs>
                                </a:gsLst>
                                <a:lin ang="5400000" scaled="0"/>
                              </a:gradFill>
                              <a:latin typeface="Cambria Math" panose="02040503050406030204" pitchFamily="18" charset="0"/>
                            </a:rPr>
                            <m:t>𝑡</m:t>
                          </m:r>
                        </m:e>
                      </m:d>
                      <m:r>
                        <a:rPr lang="en-US" sz="2400" i="1">
                          <a:gradFill>
                            <a:gsLst>
                              <a:gs pos="2917">
                                <a:schemeClr val="tx1"/>
                              </a:gs>
                              <a:gs pos="30000">
                                <a:schemeClr val="tx1"/>
                              </a:gs>
                            </a:gsLst>
                            <a:lin ang="5400000" scaled="0"/>
                          </a:gradFill>
                          <a:latin typeface="Cambria Math" panose="02040503050406030204" pitchFamily="18" charset="0"/>
                        </a:rPr>
                        <m:t>−</m:t>
                      </m:r>
                      <m:sSub>
                        <m:sSubPr>
                          <m:ctrlPr>
                            <a:rPr lang="en-US" sz="2400" i="1">
                              <a:gradFill>
                                <a:gsLst>
                                  <a:gs pos="2917">
                                    <a:schemeClr val="tx1"/>
                                  </a:gs>
                                  <a:gs pos="30000">
                                    <a:schemeClr val="tx1"/>
                                  </a:gs>
                                </a:gsLst>
                                <a:lin ang="5400000" scaled="0"/>
                              </a:gradFill>
                              <a:latin typeface="Cambria Math" panose="02040503050406030204" pitchFamily="18" charset="0"/>
                            </a:rPr>
                          </m:ctrlPr>
                        </m:sSubPr>
                        <m:e>
                          <m:r>
                            <a:rPr lang="en-US" sz="2400" i="1">
                              <a:gradFill>
                                <a:gsLst>
                                  <a:gs pos="2917">
                                    <a:schemeClr val="tx1"/>
                                  </a:gs>
                                  <a:gs pos="30000">
                                    <a:schemeClr val="tx1"/>
                                  </a:gs>
                                </a:gsLst>
                                <a:lin ang="5400000" scaled="0"/>
                              </a:gradFill>
                              <a:latin typeface="Cambria Math" panose="02040503050406030204" pitchFamily="18" charset="0"/>
                            </a:rPr>
                            <m:t>𝑌</m:t>
                          </m:r>
                        </m:e>
                        <m:sub>
                          <m:r>
                            <a:rPr lang="en-US" sz="2400" i="1">
                              <a:gradFill>
                                <a:gsLst>
                                  <a:gs pos="2917">
                                    <a:schemeClr val="tx1"/>
                                  </a:gs>
                                  <a:gs pos="30000">
                                    <a:schemeClr val="tx1"/>
                                  </a:gs>
                                </a:gsLst>
                                <a:lin ang="5400000" scaled="0"/>
                              </a:gradFill>
                              <a:latin typeface="Cambria Math" panose="02040503050406030204" pitchFamily="18" charset="0"/>
                            </a:rPr>
                            <m:t>𝑜𝑙𝑑</m:t>
                          </m:r>
                        </m:sub>
                      </m:sSub>
                      <m:r>
                        <a:rPr lang="en-US" sz="2400" i="1">
                          <a:gradFill>
                            <a:gsLst>
                              <a:gs pos="2917">
                                <a:schemeClr val="tx1"/>
                              </a:gs>
                              <a:gs pos="30000">
                                <a:schemeClr val="tx1"/>
                              </a:gs>
                            </a:gsLst>
                            <a:lin ang="5400000" scaled="0"/>
                          </a:gradFill>
                          <a:latin typeface="Cambria Math" panose="02040503050406030204" pitchFamily="18" charset="0"/>
                        </a:rPr>
                        <m:t>(</m:t>
                      </m:r>
                      <m:r>
                        <a:rPr lang="en-US" sz="2400" i="1">
                          <a:gradFill>
                            <a:gsLst>
                              <a:gs pos="2917">
                                <a:schemeClr val="tx1"/>
                              </a:gs>
                              <a:gs pos="30000">
                                <a:schemeClr val="tx1"/>
                              </a:gs>
                            </a:gsLst>
                            <a:lin ang="5400000" scaled="0"/>
                          </a:gradFill>
                          <a:latin typeface="Cambria Math" panose="02040503050406030204" pitchFamily="18" charset="0"/>
                        </a:rPr>
                        <m:t>𝑡</m:t>
                      </m:r>
                      <m:r>
                        <a:rPr lang="en-US" sz="2400" i="1">
                          <a:gradFill>
                            <a:gsLst>
                              <a:gs pos="2917">
                                <a:schemeClr val="tx1"/>
                              </a:gs>
                              <a:gs pos="30000">
                                <a:schemeClr val="tx1"/>
                              </a:gs>
                            </a:gsLst>
                            <a:lin ang="5400000" scaled="0"/>
                          </a:gradFill>
                          <a:latin typeface="Cambria Math" panose="02040503050406030204" pitchFamily="18" charset="0"/>
                        </a:rPr>
                        <m:t>−1)</m:t>
                      </m:r>
                    </m:oMath>
                  </m:oMathPara>
                </a14:m>
                <a:endParaRPr lang="en-US" sz="2400" dirty="0">
                  <a:gradFill>
                    <a:gsLst>
                      <a:gs pos="2917">
                        <a:schemeClr val="tx1"/>
                      </a:gs>
                      <a:gs pos="30000">
                        <a:schemeClr val="tx1"/>
                      </a:gs>
                    </a:gsLst>
                    <a:lin ang="5400000" scaled="0"/>
                  </a:gradFill>
                  <a:latin typeface="+mj-lt"/>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757203" y="3440119"/>
                <a:ext cx="4420546" cy="2668918"/>
              </a:xfrm>
              <a:prstGeom prst="rect">
                <a:avLst/>
              </a:prstGeom>
              <a:blipFill>
                <a:blip r:embed="rId6"/>
                <a:stretch>
                  <a:fillRect/>
                </a:stretch>
              </a:blipFill>
            </p:spPr>
            <p:txBody>
              <a:bodyPr/>
              <a:lstStyle/>
              <a:p>
                <a:r>
                  <a:rPr lang="en-US">
                    <a:noFill/>
                  </a:rPr>
                  <a:t> </a:t>
                </a:r>
              </a:p>
            </p:txBody>
          </p:sp>
        </mc:Fallback>
      </mc:AlternateContent>
      <p:sp>
        <p:nvSpPr>
          <p:cNvPr id="3" name="TextBox 2"/>
          <p:cNvSpPr txBox="1"/>
          <p:nvPr/>
        </p:nvSpPr>
        <p:spPr>
          <a:xfrm rot="18951216">
            <a:off x="2295471" y="3191709"/>
            <a:ext cx="1725935" cy="720179"/>
          </a:xfrm>
          <a:prstGeom prst="rect">
            <a:avLst/>
          </a:prstGeom>
          <a:noFill/>
        </p:spPr>
        <p:txBody>
          <a:bodyPr wrap="square" lIns="137148" tIns="109719" rIns="137148" bIns="109719" rtlCol="0">
            <a:spAutoFit/>
          </a:bodyPr>
          <a:lstStyle/>
          <a:p>
            <a:pPr algn="ctr">
              <a:lnSpc>
                <a:spcPct val="90000"/>
              </a:lnSpc>
              <a:spcAft>
                <a:spcPts val="450"/>
              </a:spcAft>
            </a:pPr>
            <a:r>
              <a:rPr lang="en-US" dirty="0">
                <a:gradFill>
                  <a:gsLst>
                    <a:gs pos="2917">
                      <a:schemeClr val="tx1"/>
                    </a:gs>
                    <a:gs pos="30000">
                      <a:schemeClr val="tx1"/>
                    </a:gs>
                  </a:gsLst>
                  <a:lin ang="5400000" scaled="0"/>
                </a:gradFill>
              </a:rPr>
              <a:t> Spike in visits to App 1</a:t>
            </a:r>
          </a:p>
        </p:txBody>
      </p:sp>
    </p:spTree>
    <p:extLst>
      <p:ext uri="{BB962C8B-B14F-4D97-AF65-F5344CB8AC3E}">
        <p14:creationId xmlns:p14="http://schemas.microsoft.com/office/powerpoint/2010/main" val="2362434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05961" y="1212850"/>
            <a:ext cx="8914642" cy="5078313"/>
          </a:xfrm>
        </p:spPr>
        <p:txBody>
          <a:bodyPr/>
          <a:lstStyle/>
          <a:p>
            <a:r>
              <a:rPr lang="en-US" b="1" dirty="0"/>
              <a:t>Aim: </a:t>
            </a:r>
            <a:r>
              <a:rPr lang="en-US" dirty="0"/>
              <a:t>Predict future activity for a user.</a:t>
            </a:r>
          </a:p>
          <a:p>
            <a:endParaRPr lang="en-US" dirty="0"/>
          </a:p>
          <a:p>
            <a:endParaRPr lang="en-US" dirty="0"/>
          </a:p>
          <a:p>
            <a:endParaRPr lang="en-US" dirty="0"/>
          </a:p>
          <a:p>
            <a:endParaRPr lang="en-US" dirty="0"/>
          </a:p>
          <a:p>
            <a:r>
              <a:rPr lang="en-US" dirty="0"/>
              <a:t>We see data about their user profile and past activity.</a:t>
            </a:r>
          </a:p>
          <a:p>
            <a:endParaRPr lang="en-US" dirty="0"/>
          </a:p>
          <a:p>
            <a:r>
              <a:rPr lang="en-US" dirty="0"/>
              <a:t>E.g., for any user, we might see their age, gender, past activity and their social network. </a:t>
            </a:r>
          </a:p>
          <a:p>
            <a:endParaRPr lang="en-US" dirty="0"/>
          </a:p>
        </p:txBody>
      </p:sp>
      <p:sp>
        <p:nvSpPr>
          <p:cNvPr id="6" name="Title 5"/>
          <p:cNvSpPr>
            <a:spLocks noGrp="1"/>
          </p:cNvSpPr>
          <p:nvPr>
            <p:ph type="title"/>
          </p:nvPr>
        </p:nvSpPr>
        <p:spPr/>
        <p:txBody>
          <a:bodyPr/>
          <a:lstStyle/>
          <a:p>
            <a:r>
              <a:rPr lang="en-US" dirty="0"/>
              <a:t>How do predictive systems work?</a:t>
            </a:r>
          </a:p>
        </p:txBody>
      </p:sp>
      <p:sp>
        <p:nvSpPr>
          <p:cNvPr id="3" name="Slide Number Placeholder 2"/>
          <p:cNvSpPr>
            <a:spLocks noGrp="1"/>
          </p:cNvSpPr>
          <p:nvPr>
            <p:ph type="sldNum" sz="quarter" idx="11"/>
          </p:nvPr>
        </p:nvSpPr>
        <p:spPr/>
        <p:txBody>
          <a:bodyPr/>
          <a:lstStyle/>
          <a:p>
            <a:fld id="{34990F19-4AF9-4079-9E3A-38E608497707}" type="slidenum">
              <a:rPr lang="en-US" smtClean="0"/>
              <a:t>5</a:t>
            </a:fld>
            <a:endParaRPr lang="en-US"/>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29807" y="2143057"/>
            <a:ext cx="942240" cy="109928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272822" y="2125662"/>
            <a:ext cx="971683" cy="1110496"/>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577982" y="2143057"/>
            <a:ext cx="942240" cy="109928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510998" y="2125662"/>
            <a:ext cx="971683" cy="1110496"/>
          </a:xfrm>
          <a:prstGeom prst="rect">
            <a:avLst/>
          </a:prstGeom>
        </p:spPr>
      </p:pic>
      <p:sp>
        <p:nvSpPr>
          <p:cNvPr id="4" name="TextBox 3"/>
          <p:cNvSpPr txBox="1"/>
          <p:nvPr/>
        </p:nvSpPr>
        <p:spPr>
          <a:xfrm>
            <a:off x="3877904" y="2159179"/>
            <a:ext cx="1447800" cy="1292662"/>
          </a:xfrm>
          <a:prstGeom prst="rect">
            <a:avLst/>
          </a:prstGeom>
          <a:noFill/>
        </p:spPr>
        <p:txBody>
          <a:bodyPr wrap="square" lIns="182880" tIns="146304" rIns="182880" bIns="146304" rtlCol="0">
            <a:spAutoFit/>
          </a:bodyPr>
          <a:lstStyle/>
          <a:p>
            <a:pPr>
              <a:lnSpc>
                <a:spcPct val="90000"/>
              </a:lnSpc>
              <a:spcAft>
                <a:spcPts val="600"/>
              </a:spcAft>
            </a:pPr>
            <a:r>
              <a:rPr lang="en-US" sz="72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14483324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p:txBody>
              <a:bodyPr/>
              <a:lstStyle/>
              <a:p>
                <a:r>
                  <a:rPr lang="en-US" dirty="0"/>
                  <a:t>To compute Causal CTR of Visits to App1 on Visits to App2:</a:t>
                </a:r>
              </a:p>
              <a:p>
                <a:pPr marL="428568" indent="-428568">
                  <a:buFont typeface="Arial" panose="020B0604020202020204" pitchFamily="34" charset="0"/>
                  <a:buChar char="•"/>
                </a:pPr>
                <a:r>
                  <a:rPr lang="en-US" sz="2100" dirty="0"/>
                  <a:t>Compare observed effect of external event separately on Visits to App1, and on Rec. Clicks to App2. </a:t>
                </a:r>
              </a:p>
              <a:p>
                <a:pPr marL="428568" indent="-428568">
                  <a:buFont typeface="Arial" panose="020B0604020202020204" pitchFamily="34" charset="0"/>
                  <a:buChar char="•"/>
                </a:pPr>
                <a:r>
                  <a:rPr lang="en-US" sz="2100" dirty="0"/>
                  <a:t>Causal click-through rate =</a:t>
                </a:r>
                <a14:m>
                  <m:oMath xmlns:m="http://schemas.openxmlformats.org/officeDocument/2006/math">
                    <m:f>
                      <m:fPr>
                        <m:ctrlPr>
                          <a:rPr lang="en-US" sz="2100" i="1">
                            <a:latin typeface="Cambria Math" panose="02040503050406030204" pitchFamily="18" charset="0"/>
                          </a:rPr>
                        </m:ctrlPr>
                      </m:fPr>
                      <m:num>
                        <m:r>
                          <m:rPr>
                            <m:nor/>
                          </m:rPr>
                          <a:rPr lang="el-GR" sz="2100" dirty="0"/>
                          <m:t>Δ</m:t>
                        </m:r>
                        <m:r>
                          <m:rPr>
                            <m:nor/>
                          </m:rPr>
                          <a:rPr lang="en-US" sz="2100" dirty="0"/>
                          <m:t>(</m:t>
                        </m:r>
                        <m:r>
                          <m:rPr>
                            <m:nor/>
                          </m:rPr>
                          <a:rPr lang="en-US" sz="2100" dirty="0"/>
                          <m:t>Rec</m:t>
                        </m:r>
                        <m:r>
                          <m:rPr>
                            <m:nor/>
                          </m:rPr>
                          <a:rPr lang="en-US" sz="2100" dirty="0"/>
                          <m:t>. </m:t>
                        </m:r>
                        <m:r>
                          <m:rPr>
                            <m:nor/>
                          </m:rPr>
                          <a:rPr lang="en-US" sz="2100" dirty="0"/>
                          <m:t>Click</m:t>
                        </m:r>
                        <m:r>
                          <m:rPr>
                            <m:nor/>
                          </m:rPr>
                          <a:rPr lang="en-US" sz="2100" dirty="0"/>
                          <m:t>−</m:t>
                        </m:r>
                        <m:r>
                          <m:rPr>
                            <m:nor/>
                          </m:rPr>
                          <a:rPr lang="en-US" sz="2100" dirty="0"/>
                          <m:t>throughs</m:t>
                        </m:r>
                        <m:r>
                          <m:rPr>
                            <m:nor/>
                          </m:rPr>
                          <a:rPr lang="en-US" sz="2100" dirty="0"/>
                          <m:t> </m:t>
                        </m:r>
                        <m:r>
                          <m:rPr>
                            <m:nor/>
                          </m:rPr>
                          <a:rPr lang="en-US" sz="2100" dirty="0"/>
                          <m:t>from</m:t>
                        </m:r>
                        <m:r>
                          <m:rPr>
                            <m:nor/>
                          </m:rPr>
                          <a:rPr lang="en-US" sz="2100" dirty="0"/>
                          <m:t> </m:t>
                        </m:r>
                        <m:r>
                          <m:rPr>
                            <m:nor/>
                          </m:rPr>
                          <a:rPr lang="en-US" sz="2100" dirty="0"/>
                          <m:t>App</m:t>
                        </m:r>
                        <m:r>
                          <m:rPr>
                            <m:nor/>
                          </m:rPr>
                          <a:rPr lang="en-US" sz="2100" dirty="0"/>
                          <m:t>1 </m:t>
                        </m:r>
                        <m:r>
                          <m:rPr>
                            <m:nor/>
                          </m:rPr>
                          <a:rPr lang="en-US" sz="2100" dirty="0"/>
                          <m:t>to</m:t>
                        </m:r>
                        <m:r>
                          <m:rPr>
                            <m:nor/>
                          </m:rPr>
                          <a:rPr lang="en-US" sz="2100" dirty="0"/>
                          <m:t> </m:t>
                        </m:r>
                        <m:r>
                          <m:rPr>
                            <m:nor/>
                          </m:rPr>
                          <a:rPr lang="en-US" sz="2100" dirty="0"/>
                          <m:t>App</m:t>
                        </m:r>
                        <m:r>
                          <m:rPr>
                            <m:nor/>
                          </m:rPr>
                          <a:rPr lang="en-US" sz="2100" dirty="0"/>
                          <m:t>2)</m:t>
                        </m:r>
                      </m:num>
                      <m:den>
                        <m:r>
                          <m:rPr>
                            <m:nor/>
                          </m:rPr>
                          <a:rPr lang="el-GR" sz="2100" dirty="0"/>
                          <m:t>Δ</m:t>
                        </m:r>
                        <m:r>
                          <m:rPr>
                            <m:nor/>
                          </m:rPr>
                          <a:rPr lang="en-US" sz="2100" dirty="0"/>
                          <m:t>(</m:t>
                        </m:r>
                        <m:r>
                          <m:rPr>
                            <m:nor/>
                          </m:rPr>
                          <a:rPr lang="en-US" sz="2100" dirty="0"/>
                          <m:t>Visits</m:t>
                        </m:r>
                        <m:r>
                          <m:rPr>
                            <m:nor/>
                          </m:rPr>
                          <a:rPr lang="en-US" sz="2100" dirty="0"/>
                          <m:t> </m:t>
                        </m:r>
                        <m:r>
                          <m:rPr>
                            <m:nor/>
                          </m:rPr>
                          <a:rPr lang="en-US" sz="2100" dirty="0"/>
                          <m:t>to</m:t>
                        </m:r>
                        <m:r>
                          <m:rPr>
                            <m:nor/>
                          </m:rPr>
                          <a:rPr lang="en-US" sz="2100" dirty="0"/>
                          <m:t> </m:t>
                        </m:r>
                        <m:r>
                          <m:rPr>
                            <m:nor/>
                          </m:rPr>
                          <a:rPr lang="en-US" sz="2100" dirty="0"/>
                          <m:t>App</m:t>
                        </m:r>
                        <m:r>
                          <m:rPr>
                            <m:nor/>
                          </m:rPr>
                          <a:rPr lang="en-US" sz="2100" dirty="0"/>
                          <m:t>1)</m:t>
                        </m:r>
                      </m:den>
                    </m:f>
                  </m:oMath>
                </a14:m>
                <a:r>
                  <a:rPr lang="en-US" dirty="0"/>
                  <a:t> </a:t>
                </a:r>
              </a:p>
              <a:p>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blipFill>
                <a:blip r:embed="rId2"/>
                <a:stretch>
                  <a:fillRect b="-43191"/>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Exploiting sudden variation in traffic to App 1</a:t>
            </a:r>
          </a:p>
        </p:txBody>
      </p:sp>
      <p:sp>
        <p:nvSpPr>
          <p:cNvPr id="2" name="Slide Number Placeholder 1"/>
          <p:cNvSpPr>
            <a:spLocks noGrp="1"/>
          </p:cNvSpPr>
          <p:nvPr>
            <p:ph type="sldNum" sz="quarter" idx="11"/>
          </p:nvPr>
        </p:nvSpPr>
        <p:spPr/>
        <p:txBody>
          <a:bodyPr/>
          <a:lstStyle/>
          <a:p>
            <a:fld id="{34990F19-4AF9-4079-9E3A-38E608497707}" type="slidenum">
              <a:rPr lang="en-US" smtClean="0"/>
              <a:t>50</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557" y="4183004"/>
            <a:ext cx="7057384" cy="1750231"/>
          </a:xfrm>
          <a:prstGeom prst="rect">
            <a:avLst/>
          </a:prstGeom>
        </p:spPr>
      </p:pic>
      <p:cxnSp>
        <p:nvCxnSpPr>
          <p:cNvPr id="3" name="Straight Connector 2"/>
          <p:cNvCxnSpPr/>
          <p:nvPr/>
        </p:nvCxnSpPr>
        <p:spPr>
          <a:xfrm>
            <a:off x="5234732" y="4125858"/>
            <a:ext cx="0" cy="800032"/>
          </a:xfrm>
          <a:prstGeom prst="line">
            <a:avLst/>
          </a:prstGeom>
          <a:ln w="762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510881" y="6348236"/>
            <a:ext cx="38100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Sharma-Hofman-Watts (2015)</a:t>
            </a:r>
          </a:p>
        </p:txBody>
      </p:sp>
    </p:spTree>
    <p:extLst>
      <p:ext uri="{BB962C8B-B14F-4D97-AF65-F5344CB8AC3E}">
        <p14:creationId xmlns:p14="http://schemas.microsoft.com/office/powerpoint/2010/main" val="212820523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Estimates may not be generalizable to all products. </a:t>
            </a:r>
          </a:p>
          <a:p>
            <a:endParaRPr lang="en-US" sz="1200" dirty="0"/>
          </a:p>
          <a:p>
            <a:r>
              <a:rPr lang="en-US" dirty="0"/>
              <a:t>Both sources of experimentation:</a:t>
            </a:r>
          </a:p>
          <a:p>
            <a:pPr marL="428568" indent="-428568">
              <a:buFont typeface="Arial" panose="020B0604020202020204" pitchFamily="34" charset="0"/>
              <a:buChar char="•"/>
            </a:pPr>
            <a:r>
              <a:rPr lang="en-US" dirty="0"/>
              <a:t>Controlled </a:t>
            </a:r>
          </a:p>
          <a:p>
            <a:pPr marL="428568" indent="-428568">
              <a:buFont typeface="Arial" panose="020B0604020202020204" pitchFamily="34" charset="0"/>
              <a:buChar char="•"/>
            </a:pPr>
            <a:r>
              <a:rPr lang="en-US" dirty="0"/>
              <a:t>Natural</a:t>
            </a:r>
          </a:p>
          <a:p>
            <a:r>
              <a:rPr lang="en-US" dirty="0"/>
              <a:t>ruled out.</a:t>
            </a:r>
          </a:p>
          <a:p>
            <a:endParaRPr lang="en-US" sz="1200" dirty="0"/>
          </a:p>
          <a:p>
            <a:r>
              <a:rPr lang="en-US" dirty="0"/>
              <a:t>Can we estimate causal effects with only observational data? </a:t>
            </a:r>
          </a:p>
        </p:txBody>
      </p:sp>
      <p:sp>
        <p:nvSpPr>
          <p:cNvPr id="2" name="Title 1"/>
          <p:cNvSpPr>
            <a:spLocks noGrp="1"/>
          </p:cNvSpPr>
          <p:nvPr>
            <p:ph type="title"/>
          </p:nvPr>
        </p:nvSpPr>
        <p:spPr/>
        <p:txBody>
          <a:bodyPr/>
          <a:lstStyle/>
          <a:p>
            <a:r>
              <a:rPr lang="en-US" dirty="0"/>
              <a:t>Caveat: Natural experiments are hard to find</a:t>
            </a:r>
          </a:p>
        </p:txBody>
      </p:sp>
      <p:sp>
        <p:nvSpPr>
          <p:cNvPr id="4" name="Slide Number Placeholder 3"/>
          <p:cNvSpPr>
            <a:spLocks noGrp="1"/>
          </p:cNvSpPr>
          <p:nvPr>
            <p:ph type="sldNum" sz="quarter" idx="11"/>
          </p:nvPr>
        </p:nvSpPr>
        <p:spPr/>
        <p:txBody>
          <a:bodyPr/>
          <a:lstStyle/>
          <a:p>
            <a:fld id="{34990F19-4AF9-4079-9E3A-38E608497707}" type="slidenum">
              <a:rPr lang="en-US" smtClean="0"/>
              <a:t>51</a:t>
            </a:fld>
            <a:endParaRPr lang="en-US"/>
          </a:p>
        </p:txBody>
      </p:sp>
    </p:spTree>
    <p:extLst>
      <p:ext uri="{BB962C8B-B14F-4D97-AF65-F5344CB8AC3E}">
        <p14:creationId xmlns:p14="http://schemas.microsoft.com/office/powerpoint/2010/main" val="145287868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1" y="2468650"/>
            <a:ext cx="8914641" cy="1680204"/>
          </a:xfrm>
        </p:spPr>
        <p:txBody>
          <a:bodyPr/>
          <a:lstStyle/>
          <a:p>
            <a:r>
              <a:rPr lang="en-US" dirty="0" err="1"/>
              <a:t>IIc</a:t>
            </a:r>
            <a:r>
              <a:rPr lang="en-US" dirty="0"/>
              <a:t>. What can we conclude with only observed data?</a:t>
            </a:r>
          </a:p>
        </p:txBody>
      </p:sp>
      <p:sp>
        <p:nvSpPr>
          <p:cNvPr id="3" name="Slide Number Placeholder 2"/>
          <p:cNvSpPr>
            <a:spLocks noGrp="1"/>
          </p:cNvSpPr>
          <p:nvPr>
            <p:ph type="sldNum" sz="quarter" idx="10"/>
          </p:nvPr>
        </p:nvSpPr>
        <p:spPr/>
        <p:txBody>
          <a:bodyPr/>
          <a:lstStyle/>
          <a:p>
            <a:fld id="{34990F19-4AF9-4079-9E3A-38E608497707}" type="slidenum">
              <a:rPr lang="en-US" smtClean="0"/>
              <a:t>52</a:t>
            </a:fld>
            <a:endParaRPr lang="en-US"/>
          </a:p>
        </p:txBody>
      </p:sp>
    </p:spTree>
    <p:extLst>
      <p:ext uri="{BB962C8B-B14F-4D97-AF65-F5344CB8AC3E}">
        <p14:creationId xmlns:p14="http://schemas.microsoft.com/office/powerpoint/2010/main" val="174784988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Imagine a randomized experiment…</a:t>
            </a:r>
          </a:p>
        </p:txBody>
      </p:sp>
      <p:sp>
        <p:nvSpPr>
          <p:cNvPr id="6" name="TextBox 5"/>
          <p:cNvSpPr txBox="1"/>
          <p:nvPr/>
        </p:nvSpPr>
        <p:spPr>
          <a:xfrm>
            <a:off x="4606136" y="5632476"/>
            <a:ext cx="1846593"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Random User 2</a:t>
            </a:r>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196247"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Random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p:sp>
        <p:nvSpPr>
          <p:cNvPr id="3" name="Slide Number Placeholder 2"/>
          <p:cNvSpPr>
            <a:spLocks noGrp="1"/>
          </p:cNvSpPr>
          <p:nvPr>
            <p:ph type="sldNum" sz="quarter" idx="11"/>
          </p:nvPr>
        </p:nvSpPr>
        <p:spPr/>
        <p:txBody>
          <a:bodyPr/>
          <a:lstStyle/>
          <a:p>
            <a:fld id="{34990F19-4AF9-4079-9E3A-38E608497707}" type="slidenum">
              <a:rPr lang="en-US" smtClean="0"/>
              <a:t>53</a:t>
            </a:fld>
            <a:endParaRPr lang="en-US"/>
          </a:p>
        </p:txBody>
      </p:sp>
    </p:spTree>
    <p:extLst>
      <p:ext uri="{BB962C8B-B14F-4D97-AF65-F5344CB8AC3E}">
        <p14:creationId xmlns:p14="http://schemas.microsoft.com/office/powerpoint/2010/main" val="2586710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p:bldP spid="17" grpId="0" animBg="1"/>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Compare with a similar user instead of random</a:t>
            </a:r>
          </a:p>
        </p:txBody>
      </p:sp>
      <p:sp>
        <p:nvSpPr>
          <p:cNvPr id="6" name="TextBox 5"/>
          <p:cNvSpPr txBox="1"/>
          <p:nvPr/>
        </p:nvSpPr>
        <p:spPr>
          <a:xfrm>
            <a:off x="4434701" y="5632476"/>
            <a:ext cx="1846593"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Similar User 2</a:t>
            </a:r>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708361"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mc:AlternateContent xmlns:mc="http://schemas.openxmlformats.org/markup-compatibility/2006" xmlns:a14="http://schemas.microsoft.com/office/drawing/2010/main">
        <mc:Choice Requires="a14">
          <p:sp>
            <p:nvSpPr>
              <p:cNvPr id="23" name="Text Placeholder 2"/>
              <p:cNvSpPr txBox="1">
                <a:spLocks/>
              </p:cNvSpPr>
              <p:nvPr/>
            </p:nvSpPr>
            <p:spPr>
              <a:xfrm>
                <a:off x="5906262" y="2839523"/>
                <a:ext cx="3042906" cy="960251"/>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estimate</a:t>
                </a:r>
              </a:p>
              <a:p>
                <a:r>
                  <a:rPr lang="en-US" sz="2400" dirty="0"/>
                  <a:t> </a:t>
                </a:r>
                <a14:m>
                  <m:oMath xmlns:m="http://schemas.openxmlformats.org/officeDocument/2006/math">
                    <m:r>
                      <a:rPr lang="en-US" sz="2400" i="1">
                        <a:latin typeface="Cambria Math" panose="02040503050406030204" pitchFamily="18" charset="0"/>
                      </a:rPr>
                      <m:t>≈</m:t>
                    </m:r>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a14:m>
                <a:endParaRPr lang="en-US" sz="2400" dirty="0"/>
              </a:p>
            </p:txBody>
          </p:sp>
        </mc:Choice>
        <mc:Fallback xmlns="">
          <p:sp>
            <p:nvSpPr>
              <p:cNvPr id="23" name="Text Placeholder 2"/>
              <p:cNvSpPr txBox="1">
                <a:spLocks noRot="1" noChangeAspect="1" noMove="1" noResize="1" noEditPoints="1" noAdjustHandles="1" noChangeArrowheads="1" noChangeShapeType="1" noTextEdit="1"/>
              </p:cNvSpPr>
              <p:nvPr/>
            </p:nvSpPr>
            <p:spPr>
              <a:xfrm>
                <a:off x="5906262" y="2839523"/>
                <a:ext cx="3042906" cy="960251"/>
              </a:xfrm>
              <a:prstGeom prst="rect">
                <a:avLst/>
              </a:prstGeom>
              <a:blipFill>
                <a:blip r:embed="rId7"/>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1"/>
          </p:nvPr>
        </p:nvSpPr>
        <p:spPr/>
        <p:txBody>
          <a:bodyPr/>
          <a:lstStyle/>
          <a:p>
            <a:fld id="{34990F19-4AF9-4079-9E3A-38E608497707}" type="slidenum">
              <a:rPr lang="en-US" smtClean="0"/>
              <a:t>54</a:t>
            </a:fld>
            <a:endParaRPr lang="en-US"/>
          </a:p>
        </p:txBody>
      </p:sp>
    </p:spTree>
    <p:extLst>
      <p:ext uri="{BB962C8B-B14F-4D97-AF65-F5344CB8AC3E}">
        <p14:creationId xmlns:p14="http://schemas.microsoft.com/office/powerpoint/2010/main" val="3537602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p:bldP spid="17" grpId="0" animBg="1"/>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5961" y="1212850"/>
            <a:ext cx="8914642" cy="3665619"/>
          </a:xfrm>
        </p:spPr>
        <p:txBody>
          <a:bodyPr/>
          <a:lstStyle/>
          <a:p>
            <a:pPr marL="557138" indent="-557138">
              <a:buFont typeface="+mj-lt"/>
              <a:buAutoNum type="arabicPeriod"/>
            </a:pPr>
            <a:endParaRPr lang="en-US" dirty="0"/>
          </a:p>
          <a:p>
            <a:pPr marL="557138" indent="-557138">
              <a:buFont typeface="+mj-lt"/>
              <a:buAutoNum type="arabicPeriod"/>
            </a:pPr>
            <a:endParaRPr lang="en-US" dirty="0"/>
          </a:p>
          <a:p>
            <a:pPr marL="557138" indent="-557138">
              <a:buFont typeface="+mj-lt"/>
              <a:buAutoNum type="arabicPeriod"/>
            </a:pPr>
            <a:endParaRPr lang="en-US" dirty="0"/>
          </a:p>
          <a:p>
            <a:pPr marL="557138" indent="-557138">
              <a:buFont typeface="+mj-lt"/>
              <a:buAutoNum type="arabicPeriod"/>
            </a:pPr>
            <a:r>
              <a:rPr lang="en-US" dirty="0"/>
              <a:t>Make assumptions about how the data as generated.</a:t>
            </a:r>
          </a:p>
          <a:p>
            <a:pPr marL="557138" indent="-557138">
              <a:buFont typeface="+mj-lt"/>
              <a:buAutoNum type="arabicPeriod"/>
            </a:pPr>
            <a:endParaRPr lang="en-US" sz="1200" dirty="0"/>
          </a:p>
          <a:p>
            <a:pPr marL="557138" indent="-557138">
              <a:buFont typeface="+mj-lt"/>
              <a:buAutoNum type="arabicPeriod"/>
            </a:pPr>
            <a:r>
              <a:rPr lang="en-US" dirty="0"/>
              <a:t>Create a graphical model representing those assumptions.</a:t>
            </a:r>
          </a:p>
        </p:txBody>
      </p:sp>
      <p:sp>
        <p:nvSpPr>
          <p:cNvPr id="3" name="Title 2"/>
          <p:cNvSpPr>
            <a:spLocks noGrp="1"/>
          </p:cNvSpPr>
          <p:nvPr>
            <p:ph type="title"/>
          </p:nvPr>
        </p:nvSpPr>
        <p:spPr/>
        <p:txBody>
          <a:bodyPr/>
          <a:lstStyle/>
          <a:p>
            <a:r>
              <a:rPr lang="en-US" dirty="0"/>
              <a:t>Continuing example: Effect of Algorithm on CTR</a:t>
            </a:r>
          </a:p>
        </p:txBody>
      </p:sp>
      <p:sp>
        <p:nvSpPr>
          <p:cNvPr id="4" name="Slide Number Placeholder 3"/>
          <p:cNvSpPr>
            <a:spLocks noGrp="1"/>
          </p:cNvSpPr>
          <p:nvPr>
            <p:ph type="sldNum" sz="quarter" idx="11"/>
          </p:nvPr>
        </p:nvSpPr>
        <p:spPr/>
        <p:txBody>
          <a:bodyPr/>
          <a:lstStyle/>
          <a:p>
            <a:fld id="{34990F19-4AF9-4079-9E3A-38E608497707}" type="slidenum">
              <a:rPr lang="en-US" smtClean="0"/>
              <a:t>55</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557" y="5080885"/>
            <a:ext cx="4820531" cy="1200048"/>
          </a:xfrm>
          <a:prstGeom prst="rect">
            <a:avLst/>
          </a:prstGeom>
        </p:spPr>
      </p:pic>
      <p:sp>
        <p:nvSpPr>
          <p:cNvPr id="6" name="TextBox 5"/>
          <p:cNvSpPr txBox="1"/>
          <p:nvPr/>
        </p:nvSpPr>
        <p:spPr>
          <a:xfrm>
            <a:off x="205961" y="1737407"/>
            <a:ext cx="8919986" cy="1282897"/>
          </a:xfrm>
          <a:prstGeom prst="rect">
            <a:avLst/>
          </a:prstGeom>
          <a:noFill/>
        </p:spPr>
        <p:txBody>
          <a:bodyPr wrap="square" lIns="137148" tIns="109719" rIns="137148" bIns="109719" rtlCol="0">
            <a:spAutoFit/>
          </a:bodyPr>
          <a:lstStyle/>
          <a:p>
            <a:pPr>
              <a:lnSpc>
                <a:spcPct val="90000"/>
              </a:lnSpc>
              <a:spcAft>
                <a:spcPts val="450"/>
              </a:spcAft>
            </a:pPr>
            <a:r>
              <a:rPr lang="en-US" sz="2400" b="1" dirty="0">
                <a:latin typeface="+mj-lt"/>
              </a:rPr>
              <a:t>Does new Algorithm B increase CTR for recommendations on Windows Store, compared to old algorithm A?</a:t>
            </a:r>
          </a:p>
          <a:p>
            <a:pPr>
              <a:lnSpc>
                <a:spcPct val="90000"/>
              </a:lnSpc>
              <a:spcAft>
                <a:spcPts val="450"/>
              </a:spcAft>
            </a:pPr>
            <a:endParaRPr lang="en-US" sz="2400" b="1"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3902570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05962" y="295277"/>
            <a:ext cx="8916415" cy="917575"/>
          </a:xfrm>
        </p:spPr>
        <p:txBody>
          <a:bodyPr/>
          <a:lstStyle/>
          <a:p>
            <a:r>
              <a:rPr lang="en-US" dirty="0"/>
              <a:t>Previous example: Effect of Algorithm over CTR</a:t>
            </a:r>
          </a:p>
        </p:txBody>
      </p:sp>
      <p:sp>
        <p:nvSpPr>
          <p:cNvPr id="5" name="Text Placeholder 4"/>
          <p:cNvSpPr>
            <a:spLocks noGrp="1"/>
          </p:cNvSpPr>
          <p:nvPr>
            <p:ph type="body" sz="quarter" idx="10"/>
          </p:nvPr>
        </p:nvSpPr>
        <p:spPr>
          <a:xfrm>
            <a:off x="205960" y="2570636"/>
            <a:ext cx="3885869" cy="3388620"/>
          </a:xfrm>
        </p:spPr>
        <p:txBody>
          <a:bodyPr/>
          <a:lstStyle/>
          <a:p>
            <a:pPr marL="557138" indent="-557138">
              <a:buFont typeface="+mj-lt"/>
              <a:buAutoNum type="arabicPeriod"/>
            </a:pPr>
            <a:r>
              <a:rPr lang="en-US" dirty="0"/>
              <a:t>Make assumptions about how the data as generated.</a:t>
            </a:r>
          </a:p>
          <a:p>
            <a:pPr marL="557138" indent="-557138">
              <a:buFont typeface="+mj-lt"/>
              <a:buAutoNum type="arabicPeriod"/>
            </a:pPr>
            <a:endParaRPr lang="en-US" sz="1200" dirty="0"/>
          </a:p>
          <a:p>
            <a:pPr marL="557138" indent="-557138">
              <a:buFont typeface="+mj-lt"/>
              <a:buAutoNum type="arabicPeriod"/>
            </a:pPr>
            <a:r>
              <a:rPr lang="en-US" dirty="0"/>
              <a:t>Create a graphical model representing those assumptions.</a:t>
            </a:r>
          </a:p>
        </p:txBody>
      </p:sp>
      <p:sp>
        <p:nvSpPr>
          <p:cNvPr id="6" name="TextBox 5"/>
          <p:cNvSpPr txBox="1"/>
          <p:nvPr/>
        </p:nvSpPr>
        <p:spPr>
          <a:xfrm>
            <a:off x="202391" y="1616339"/>
            <a:ext cx="8919986" cy="1282897"/>
          </a:xfrm>
          <a:prstGeom prst="rect">
            <a:avLst/>
          </a:prstGeom>
          <a:noFill/>
        </p:spPr>
        <p:txBody>
          <a:bodyPr wrap="square" lIns="137148" tIns="109719" rIns="137148" bIns="109719" rtlCol="0">
            <a:spAutoFit/>
          </a:bodyPr>
          <a:lstStyle/>
          <a:p>
            <a:pPr>
              <a:lnSpc>
                <a:spcPct val="90000"/>
              </a:lnSpc>
              <a:spcAft>
                <a:spcPts val="450"/>
              </a:spcAft>
            </a:pPr>
            <a:r>
              <a:rPr lang="en-US" sz="2400" b="1" dirty="0">
                <a:latin typeface="+mj-lt"/>
              </a:rPr>
              <a:t>Does new Algorithm B increase CTR for recommendations on Windows Store, compared to old algorithm A?</a:t>
            </a:r>
          </a:p>
          <a:p>
            <a:pPr>
              <a:lnSpc>
                <a:spcPct val="90000"/>
              </a:lnSpc>
              <a:spcAft>
                <a:spcPts val="450"/>
              </a:spcAft>
            </a:pPr>
            <a:endParaRPr lang="en-US" sz="2400" b="1" dirty="0" err="1">
              <a:gradFill>
                <a:gsLst>
                  <a:gs pos="2917">
                    <a:schemeClr val="tx1"/>
                  </a:gs>
                  <a:gs pos="30000">
                    <a:schemeClr val="tx1"/>
                  </a:gs>
                </a:gsLst>
                <a:lin ang="5400000" scaled="0"/>
              </a:gradFill>
              <a:latin typeface="+mj-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870" y="2525795"/>
            <a:ext cx="4025006" cy="3428708"/>
          </a:xfrm>
          <a:prstGeom prst="rect">
            <a:avLst/>
          </a:prstGeom>
        </p:spPr>
      </p:pic>
      <p:sp>
        <p:nvSpPr>
          <p:cNvPr id="2" name="Slide Number Placeholder 1"/>
          <p:cNvSpPr>
            <a:spLocks noGrp="1"/>
          </p:cNvSpPr>
          <p:nvPr>
            <p:ph type="sldNum" sz="quarter" idx="11"/>
          </p:nvPr>
        </p:nvSpPr>
        <p:spPr/>
        <p:txBody>
          <a:bodyPr/>
          <a:lstStyle/>
          <a:p>
            <a:fld id="{34990F19-4AF9-4079-9E3A-38E608497707}" type="slidenum">
              <a:rPr lang="en-US" smtClean="0"/>
              <a:t>56</a:t>
            </a:fld>
            <a:endParaRPr lang="en-US"/>
          </a:p>
        </p:txBody>
      </p:sp>
    </p:spTree>
    <p:extLst>
      <p:ext uri="{BB962C8B-B14F-4D97-AF65-F5344CB8AC3E}">
        <p14:creationId xmlns:p14="http://schemas.microsoft.com/office/powerpoint/2010/main" val="367120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05962" y="295277"/>
            <a:ext cx="8916415" cy="917575"/>
          </a:xfrm>
        </p:spPr>
        <p:txBody>
          <a:bodyPr/>
          <a:lstStyle/>
          <a:p>
            <a:r>
              <a:rPr lang="en-US" dirty="0"/>
              <a:t>Assumptions to estimate effect of Algorithm</a:t>
            </a: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205962" y="1217977"/>
                <a:ext cx="4771041" cy="5106013"/>
              </a:xfrm>
            </p:spPr>
            <p:txBody>
              <a:bodyPr/>
              <a:lstStyle/>
              <a:p>
                <a:pPr marL="428568" indent="-428568">
                  <a:buFont typeface="Arial" panose="020B0604020202020204" pitchFamily="34" charset="0"/>
                  <a:buChar char="•"/>
                </a:pPr>
                <a14:m>
                  <m:oMath xmlns:m="http://schemas.openxmlformats.org/officeDocument/2006/math">
                    <m:r>
                      <a:rPr lang="en-US" sz="2400" i="1">
                        <a:latin typeface="Cambria Math" panose="02040503050406030204" pitchFamily="18" charset="0"/>
                      </a:rPr>
                      <m:t>𝐴𝑐𝑡𝑖𝑣𝑖𝑡𝑦</m:t>
                    </m:r>
                  </m:oMath>
                </a14:m>
                <a:r>
                  <a:rPr lang="en-US" sz="2400" dirty="0"/>
                  <a:t> level of users affects which </a:t>
                </a:r>
                <a14:m>
                  <m:oMath xmlns:m="http://schemas.openxmlformats.org/officeDocument/2006/math">
                    <m:r>
                      <a:rPr lang="en-US" sz="2400" i="1">
                        <a:latin typeface="Cambria Math" panose="02040503050406030204" pitchFamily="18" charset="0"/>
                      </a:rPr>
                      <m:t>𝐴𝑙𝑔𝑜𝑟𝑖𝑡h𝑚</m:t>
                    </m:r>
                  </m:oMath>
                </a14:m>
                <a:r>
                  <a:rPr lang="en-US" sz="2400" dirty="0"/>
                  <a:t> they are shown and their overall </a:t>
                </a:r>
                <a14:m>
                  <m:oMath xmlns:m="http://schemas.openxmlformats.org/officeDocument/2006/math">
                    <m:r>
                      <a:rPr lang="en-US" sz="2400" i="1" dirty="0">
                        <a:latin typeface="Cambria Math" panose="02040503050406030204" pitchFamily="18" charset="0"/>
                      </a:rPr>
                      <m:t>𝐶𝑇𝑅</m:t>
                    </m:r>
                  </m:oMath>
                </a14:m>
                <a:r>
                  <a:rPr lang="en-US" sz="2400" dirty="0"/>
                  <a:t>.</a:t>
                </a:r>
              </a:p>
              <a:p>
                <a:pPr marL="214284" indent="-214284">
                  <a:buFont typeface="Arial" panose="020B0604020202020204" pitchFamily="34" charset="0"/>
                  <a:buChar char="•"/>
                </a:pPr>
                <a:endParaRPr lang="en-US" sz="1200" dirty="0"/>
              </a:p>
              <a:p>
                <a:pPr marL="428568" indent="-428568">
                  <a:buFont typeface="Arial" panose="020B0604020202020204" pitchFamily="34" charset="0"/>
                  <a:buChar char="•"/>
                </a:pPr>
                <a14:m>
                  <m:oMath xmlns:m="http://schemas.openxmlformats.org/officeDocument/2006/math">
                    <m:r>
                      <a:rPr lang="en-US" sz="2400" i="1">
                        <a:latin typeface="Cambria Math" panose="02040503050406030204" pitchFamily="18" charset="0"/>
                      </a:rPr>
                      <m:t>𝐶𝑇𝑅</m:t>
                    </m:r>
                  </m:oMath>
                </a14:m>
                <a:r>
                  <a:rPr lang="en-US" sz="2400" dirty="0"/>
                  <a:t> is different at different times of day. </a:t>
                </a:r>
              </a:p>
              <a:p>
                <a:pPr marL="428568" indent="-428568">
                  <a:buFont typeface="Arial" panose="020B0604020202020204" pitchFamily="34" charset="0"/>
                  <a:buChar char="•"/>
                </a:pPr>
                <a:endParaRPr lang="en-US" sz="1200" dirty="0"/>
              </a:p>
              <a:p>
                <a:pPr marL="428568" indent="-428568">
                  <a:buFont typeface="Arial" panose="020B0604020202020204" pitchFamily="34" charset="0"/>
                  <a:buChar char="•"/>
                </a:pPr>
                <a:r>
                  <a:rPr lang="en-US" sz="2400" dirty="0"/>
                  <a:t>Unobserved </a:t>
                </a:r>
                <a14:m>
                  <m:oMath xmlns:m="http://schemas.openxmlformats.org/officeDocument/2006/math">
                    <m:r>
                      <a:rPr lang="en-US" sz="2400" i="1">
                        <a:latin typeface="Cambria Math" panose="02040503050406030204" pitchFamily="18" charset="0"/>
                      </a:rPr>
                      <m:t>𝐷𝑒𝑚𝑜𝑔𝑟𝑎𝑝h𝑖𝑐𝑠</m:t>
                    </m:r>
                  </m:oMath>
                </a14:m>
                <a:r>
                  <a:rPr lang="en-US" sz="2400" dirty="0"/>
                  <a:t> of a user determine when they visit the Store, which also affects their </a:t>
                </a:r>
                <a14:m>
                  <m:oMath xmlns:m="http://schemas.openxmlformats.org/officeDocument/2006/math">
                    <m:r>
                      <a:rPr lang="en-US" sz="2400" i="1">
                        <a:latin typeface="Cambria Math" panose="02040503050406030204" pitchFamily="18" charset="0"/>
                      </a:rPr>
                      <m:t>𝐴𝑐𝑡𝑖𝑣𝑖𝑡𝑦</m:t>
                    </m:r>
                  </m:oMath>
                </a14:m>
                <a:r>
                  <a:rPr lang="en-US" sz="2400" dirty="0"/>
                  <a:t> level, and in turn the </a:t>
                </a:r>
                <a14:m>
                  <m:oMath xmlns:m="http://schemas.openxmlformats.org/officeDocument/2006/math">
                    <m:r>
                      <a:rPr lang="en-US" sz="2400" i="1">
                        <a:latin typeface="Cambria Math" panose="02040503050406030204" pitchFamily="18" charset="0"/>
                      </a:rPr>
                      <m:t>𝐴𝑙𝑔𝑜𝑟𝑖𝑡h𝑚</m:t>
                    </m:r>
                  </m:oMath>
                </a14:m>
                <a:r>
                  <a:rPr lang="en-US" sz="2400" dirty="0"/>
                  <a:t> they are shown</a:t>
                </a:r>
                <a:r>
                  <a:rPr lang="en-US" sz="2100" dirty="0"/>
                  <a:t>.</a:t>
                </a:r>
              </a:p>
              <a:p>
                <a:pPr marL="428568" indent="-428568">
                  <a:buFont typeface="Arial" panose="020B0604020202020204" pitchFamily="34" charset="0"/>
                  <a:buChar char="•"/>
                </a:pPr>
                <a:endParaRPr lang="en-US" sz="2100" dirty="0"/>
              </a:p>
              <a:p>
                <a:pPr marL="428568" indent="-428568">
                  <a:buFont typeface="Arial" panose="020B0604020202020204" pitchFamily="34" charset="0"/>
                  <a:buChar char="•"/>
                </a:pPr>
                <a:endParaRPr lang="en-US" sz="2100"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205962" y="1217977"/>
                <a:ext cx="4771041" cy="5106013"/>
              </a:xfrm>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004" y="1975511"/>
            <a:ext cx="4067241" cy="3464686"/>
          </a:xfrm>
          <a:prstGeom prst="rect">
            <a:avLst/>
          </a:prstGeom>
        </p:spPr>
      </p:pic>
      <p:sp>
        <p:nvSpPr>
          <p:cNvPr id="2" name="Slide Number Placeholder 1"/>
          <p:cNvSpPr>
            <a:spLocks noGrp="1"/>
          </p:cNvSpPr>
          <p:nvPr>
            <p:ph type="sldNum" sz="quarter" idx="11"/>
          </p:nvPr>
        </p:nvSpPr>
        <p:spPr/>
        <p:txBody>
          <a:bodyPr/>
          <a:lstStyle/>
          <a:p>
            <a:fld id="{34990F19-4AF9-4079-9E3A-38E608497707}" type="slidenum">
              <a:rPr lang="en-US" smtClean="0"/>
              <a:t>57</a:t>
            </a:fld>
            <a:endParaRPr lang="en-US"/>
          </a:p>
        </p:txBody>
      </p:sp>
    </p:spTree>
    <p:extLst>
      <p:ext uri="{BB962C8B-B14F-4D97-AF65-F5344CB8AC3E}">
        <p14:creationId xmlns:p14="http://schemas.microsoft.com/office/powerpoint/2010/main" val="330647737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05962" y="295277"/>
            <a:ext cx="8916415" cy="917575"/>
          </a:xfrm>
        </p:spPr>
        <p:txBody>
          <a:bodyPr/>
          <a:lstStyle/>
          <a:p>
            <a:r>
              <a:rPr lang="en-US" dirty="0"/>
              <a:t>General method: Conditioning on variables</a:t>
            </a: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205962" y="1266504"/>
                <a:ext cx="4771041" cy="4681282"/>
              </a:xfrm>
            </p:spPr>
            <p:txBody>
              <a:bodyPr/>
              <a:lstStyle/>
              <a:p>
                <a:r>
                  <a:rPr lang="en-US" b="1" dirty="0"/>
                  <a:t>Intuition: </a:t>
                </a:r>
                <a:r>
                  <a:rPr lang="en-US" dirty="0"/>
                  <a:t>Compare effect of algorithm on similar users.</a:t>
                </a:r>
              </a:p>
              <a:p>
                <a14:m>
                  <m:oMath xmlns:m="http://schemas.openxmlformats.org/officeDocument/2006/math">
                    <m:r>
                      <a:rPr lang="en-US" sz="2100" i="1">
                        <a:latin typeface="Cambria Math" panose="02040503050406030204" pitchFamily="18" charset="0"/>
                      </a:rPr>
                      <m:t>⇒</m:t>
                    </m:r>
                  </m:oMath>
                </a14:m>
                <a:r>
                  <a:rPr lang="en-US" sz="2100" dirty="0"/>
                  <a:t>Compare users with the same activity level. </a:t>
                </a:r>
              </a:p>
              <a:p>
                <a:endParaRPr lang="en-US" sz="2100" dirty="0"/>
              </a:p>
              <a:p>
                <a:r>
                  <a:rPr lang="en-US" dirty="0"/>
                  <a:t>Steps:</a:t>
                </a:r>
              </a:p>
              <a:p>
                <a:pPr marL="385711" indent="-385711">
                  <a:buFont typeface="+mj-lt"/>
                  <a:buAutoNum type="arabicPeriod"/>
                </a:pPr>
                <a:r>
                  <a:rPr lang="en-US" sz="2100" dirty="0"/>
                  <a:t>Stratify log data based on activity levels.</a:t>
                </a:r>
              </a:p>
              <a:p>
                <a:pPr marL="385711" indent="-385711">
                  <a:buFont typeface="+mj-lt"/>
                  <a:buAutoNum type="arabicPeriod"/>
                </a:pPr>
                <a:r>
                  <a:rPr lang="en-US" sz="2100" dirty="0"/>
                  <a:t>Compare CTR of different algorithms within these strata.</a:t>
                </a:r>
              </a:p>
              <a:p>
                <a:endParaRPr lang="en-US" sz="2100" dirty="0"/>
              </a:p>
              <a:p>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205962" y="1266504"/>
                <a:ext cx="4771041" cy="4681282"/>
              </a:xfrm>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004" y="1804075"/>
            <a:ext cx="4067241" cy="3464686"/>
          </a:xfrm>
          <a:prstGeom prst="rect">
            <a:avLst/>
          </a:prstGeom>
        </p:spPr>
      </p:pic>
      <p:sp>
        <p:nvSpPr>
          <p:cNvPr id="2" name="Slide Number Placeholder 1"/>
          <p:cNvSpPr>
            <a:spLocks noGrp="1"/>
          </p:cNvSpPr>
          <p:nvPr>
            <p:ph type="sldNum" sz="quarter" idx="11"/>
          </p:nvPr>
        </p:nvSpPr>
        <p:spPr/>
        <p:txBody>
          <a:bodyPr/>
          <a:lstStyle/>
          <a:p>
            <a:fld id="{34990F19-4AF9-4079-9E3A-38E608497707}" type="slidenum">
              <a:rPr lang="en-US" smtClean="0"/>
              <a:t>58</a:t>
            </a:fld>
            <a:endParaRPr lang="en-US"/>
          </a:p>
        </p:txBody>
      </p:sp>
    </p:spTree>
    <p:extLst>
      <p:ext uri="{BB962C8B-B14F-4D97-AF65-F5344CB8AC3E}">
        <p14:creationId xmlns:p14="http://schemas.microsoft.com/office/powerpoint/2010/main" val="157633607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body" sz="quarter" idx="10"/>
              </p:nvPr>
            </p:nvSpPr>
            <p:spPr>
              <a:xfrm>
                <a:off x="5006152" y="2286278"/>
                <a:ext cx="3885869" cy="3439646"/>
              </a:xfrm>
              <a:prstGeom prst="rect">
                <a:avLst/>
              </a:prstGeom>
            </p:spPr>
            <p:txBody>
              <a:bodyPr vert="horz" wrap="square" lIns="0" tIns="34970" rIns="0" bIns="34970" rtlCol="0" anchor="t">
                <a:noAutofit/>
              </a:bodyPr>
              <a:lstStyle/>
              <a:p>
                <a:pPr marL="0" indent="0">
                  <a:buNone/>
                </a:pPr>
                <a14:m>
                  <m:oMath xmlns:m="http://schemas.openxmlformats.org/officeDocument/2006/math">
                    <m:r>
                      <a:rPr lang="en-US" sz="2100" i="1">
                        <a:latin typeface="Cambria Math" panose="02040503050406030204" pitchFamily="18" charset="0"/>
                      </a:rPr>
                      <m:t>𝐶𝑇𝑅</m:t>
                    </m:r>
                  </m:oMath>
                </a14:m>
                <a:r>
                  <a:rPr lang="en-US" sz="2100" dirty="0"/>
                  <a:t> does depend on </a:t>
                </a:r>
                <a14:m>
                  <m:oMath xmlns:m="http://schemas.openxmlformats.org/officeDocument/2006/math">
                    <m:r>
                      <a:rPr lang="en-US" sz="2100" i="1">
                        <a:latin typeface="Cambria Math" panose="02040503050406030204" pitchFamily="18" charset="0"/>
                      </a:rPr>
                      <m:t>𝑇𝑖𝑚𝑒</m:t>
                    </m:r>
                    <m:r>
                      <a:rPr lang="en-US" sz="2100" i="1">
                        <a:latin typeface="Cambria Math" panose="02040503050406030204" pitchFamily="18" charset="0"/>
                      </a:rPr>
                      <m:t> </m:t>
                    </m:r>
                    <m:r>
                      <a:rPr lang="en-US" sz="2100" i="1">
                        <a:latin typeface="Cambria Math" panose="02040503050406030204" pitchFamily="18" charset="0"/>
                      </a:rPr>
                      <m:t>𝑜𝑓</m:t>
                    </m:r>
                    <m:r>
                      <a:rPr lang="en-US" sz="2100" i="1">
                        <a:latin typeface="Cambria Math" panose="02040503050406030204" pitchFamily="18" charset="0"/>
                      </a:rPr>
                      <m:t> </m:t>
                    </m:r>
                    <m:r>
                      <a:rPr lang="en-US" sz="2100" i="1">
                        <a:latin typeface="Cambria Math" panose="02040503050406030204" pitchFamily="18" charset="0"/>
                      </a:rPr>
                      <m:t>𝐷𝑎𝑦</m:t>
                    </m:r>
                  </m:oMath>
                </a14:m>
                <a:r>
                  <a:rPr lang="en-US" sz="2100" dirty="0"/>
                  <a:t> of a user’s visit.</a:t>
                </a:r>
              </a:p>
              <a:p>
                <a:pPr marL="0" indent="0">
                  <a:buNone/>
                </a:pPr>
                <a:endParaRPr lang="en-US" sz="2100" b="1" dirty="0"/>
              </a:p>
              <a:p>
                <a:pPr marL="0" indent="0">
                  <a:buNone/>
                </a:pPr>
                <a:r>
                  <a:rPr lang="en-US" sz="2100" dirty="0"/>
                  <a:t>But the algorithm assigned does not change based on </a:t>
                </a:r>
                <a14:m>
                  <m:oMath xmlns:m="http://schemas.openxmlformats.org/officeDocument/2006/math">
                    <m:r>
                      <a:rPr lang="en-US" sz="2100" i="1" dirty="0">
                        <a:latin typeface="Cambria Math" panose="02040503050406030204" pitchFamily="18" charset="0"/>
                      </a:rPr>
                      <m:t>𝑇𝑖𝑚𝑒</m:t>
                    </m:r>
                    <m:r>
                      <a:rPr lang="en-US" sz="2100" i="1" dirty="0">
                        <a:latin typeface="Cambria Math" panose="02040503050406030204" pitchFamily="18" charset="0"/>
                      </a:rPr>
                      <m:t> </m:t>
                    </m:r>
                    <m:r>
                      <a:rPr lang="en-US" sz="2100" i="1" dirty="0">
                        <a:latin typeface="Cambria Math" panose="02040503050406030204" pitchFamily="18" charset="0"/>
                      </a:rPr>
                      <m:t>𝑜𝑓</m:t>
                    </m:r>
                    <m:r>
                      <a:rPr lang="en-US" sz="2100" i="1" dirty="0">
                        <a:latin typeface="Cambria Math" panose="02040503050406030204" pitchFamily="18" charset="0"/>
                      </a:rPr>
                      <m:t> </m:t>
                    </m:r>
                    <m:r>
                      <a:rPr lang="en-US" sz="2100" i="1" dirty="0">
                        <a:latin typeface="Cambria Math" panose="02040503050406030204" pitchFamily="18" charset="0"/>
                      </a:rPr>
                      <m:t>𝐷𝑎𝑦</m:t>
                    </m:r>
                  </m:oMath>
                </a14:m>
                <a:r>
                  <a:rPr lang="en-US" sz="2100" dirty="0"/>
                  <a:t>.</a:t>
                </a:r>
              </a:p>
              <a:p>
                <a:pPr marL="0" indent="0">
                  <a:buNone/>
                </a:pPr>
                <a:r>
                  <a:rPr lang="en-US" sz="2100" dirty="0"/>
                  <a:t> </a:t>
                </a:r>
              </a:p>
              <a:p>
                <a:pPr marL="0" indent="0">
                  <a:buNone/>
                </a:pPr>
                <a14:m>
                  <m:oMath xmlns:m="http://schemas.openxmlformats.org/officeDocument/2006/math">
                    <m:r>
                      <a:rPr lang="en-US" sz="2550" i="1">
                        <a:latin typeface="Cambria Math" panose="02040503050406030204" pitchFamily="18" charset="0"/>
                      </a:rPr>
                      <m:t>⇒</m:t>
                    </m:r>
                  </m:oMath>
                </a14:m>
                <a:r>
                  <a:rPr lang="en-US" sz="2100" dirty="0"/>
                  <a:t> While </a:t>
                </a:r>
                <a14:m>
                  <m:oMath xmlns:m="http://schemas.openxmlformats.org/officeDocument/2006/math">
                    <m:r>
                      <a:rPr lang="en-US" sz="2100" i="1" dirty="0">
                        <a:latin typeface="Cambria Math" panose="02040503050406030204" pitchFamily="18" charset="0"/>
                      </a:rPr>
                      <m:t>𝐶𝑇𝑅</m:t>
                    </m:r>
                  </m:oMath>
                </a14:m>
                <a:r>
                  <a:rPr lang="en-US" sz="2100" dirty="0"/>
                  <a:t> may be different at different times, any </a:t>
                </a:r>
                <a14:m>
                  <m:oMath xmlns:m="http://schemas.openxmlformats.org/officeDocument/2006/math">
                    <m:r>
                      <a:rPr lang="en-US" sz="2100" i="1" dirty="0">
                        <a:latin typeface="Cambria Math" panose="02040503050406030204" pitchFamily="18" charset="0"/>
                      </a:rPr>
                      <m:t>𝐴𝑙𝑔𝑜𝑟𝑖𝑡h𝑚</m:t>
                    </m:r>
                  </m:oMath>
                </a14:m>
                <a:r>
                  <a:rPr lang="en-US" sz="2100" dirty="0"/>
                  <a:t> is equally likely to be shown at any point in time. </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0"/>
              </p:nvPr>
            </p:nvSpPr>
            <p:spPr>
              <a:xfrm>
                <a:off x="5006152" y="2286278"/>
                <a:ext cx="3885869" cy="3439646"/>
              </a:xfrm>
              <a:prstGeom prst="rect">
                <a:avLst/>
              </a:prstGeom>
              <a:blipFill>
                <a:blip r:embed="rId3"/>
                <a:stretch>
                  <a:fillRect b="-2660"/>
                </a:stretch>
              </a:blipFill>
            </p:spPr>
            <p:txBody>
              <a:bodyPr/>
              <a:lstStyle/>
              <a:p>
                <a:r>
                  <a:rPr lang="en-US">
                    <a:noFill/>
                  </a:rPr>
                  <a:t> </a:t>
                </a:r>
              </a:p>
            </p:txBody>
          </p:sp>
        </mc:Fallback>
      </mc:AlternateContent>
      <p:sp>
        <p:nvSpPr>
          <p:cNvPr id="2" name="Title 1"/>
          <p:cNvSpPr>
            <a:spLocks noGrp="1"/>
          </p:cNvSpPr>
          <p:nvPr>
            <p:ph type="title"/>
          </p:nvPr>
        </p:nvSpPr>
        <p:spPr>
          <a:xfrm>
            <a:off x="205962" y="295277"/>
            <a:ext cx="8916415" cy="917575"/>
          </a:xfrm>
        </p:spPr>
        <p:txBody>
          <a:bodyPr/>
          <a:lstStyle/>
          <a:p>
            <a:r>
              <a:rPr lang="en-US" dirty="0"/>
              <a:t>Should we also restrict our comparison to people who come at the same times?</a:t>
            </a:r>
          </a:p>
        </p:txBody>
      </p:sp>
      <p:pic>
        <p:nvPicPr>
          <p:cNvPr id="4" name="Content Placeholder 3" descr="tt_complex.png"/>
          <p:cNvPicPr>
            <a:picLocks noChangeAspect="1"/>
          </p:cNvPicPr>
          <p:nvPr/>
        </p:nvPicPr>
        <p:blipFill>
          <a:blip r:embed="rId4"/>
          <a:stretch>
            <a:fillRect/>
          </a:stretch>
        </p:blipFill>
        <p:spPr>
          <a:xfrm>
            <a:off x="617672" y="2411554"/>
            <a:ext cx="4068921" cy="3459088"/>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59</a:t>
            </a:fld>
            <a:endParaRPr lang="en-US"/>
          </a:p>
        </p:txBody>
      </p:sp>
    </p:spTree>
    <p:extLst>
      <p:ext uri="{BB962C8B-B14F-4D97-AF65-F5344CB8AC3E}">
        <p14:creationId xmlns:p14="http://schemas.microsoft.com/office/powerpoint/2010/main" val="42876008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From data to prediction</a:t>
            </a:r>
          </a:p>
        </p:txBody>
      </p:sp>
      <p:sp>
        <p:nvSpPr>
          <p:cNvPr id="3" name="Text Placeholder 2"/>
          <p:cNvSpPr>
            <a:spLocks noGrp="1"/>
          </p:cNvSpPr>
          <p:nvPr>
            <p:ph type="body" sz="quarter" idx="10"/>
          </p:nvPr>
        </p:nvSpPr>
        <p:spPr>
          <a:xfrm>
            <a:off x="205961" y="1784101"/>
            <a:ext cx="8914641" cy="2479140"/>
          </a:xfrm>
        </p:spPr>
        <p:txBody>
          <a:bodyPr/>
          <a:lstStyle/>
          <a:p>
            <a:endParaRPr lang="en-US" dirty="0"/>
          </a:p>
          <a:p>
            <a:endParaRPr lang="en-US" dirty="0"/>
          </a:p>
          <a:p>
            <a:endParaRPr lang="en-US" dirty="0"/>
          </a:p>
          <a:p>
            <a:r>
              <a:rPr lang="en-US" dirty="0"/>
              <a:t>		</a:t>
            </a:r>
          </a:p>
          <a:p>
            <a:r>
              <a:rPr lang="en-US" sz="2100" dirty="0"/>
              <a:t>	     Higher Activity					Lower Activity</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20266" y="2182925"/>
            <a:ext cx="685742" cy="80003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8894" y="1856861"/>
            <a:ext cx="1942936" cy="1431637"/>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349023" y="2168583"/>
            <a:ext cx="707170" cy="808195"/>
          </a:xfrm>
          <a:prstGeom prst="rect">
            <a:avLst/>
          </a:prstGeom>
        </p:spPr>
      </p:pic>
      <p:cxnSp>
        <p:nvCxnSpPr>
          <p:cNvPr id="12" name="Straight Connector 11"/>
          <p:cNvCxnSpPr>
            <a:stCxn id="3" idx="0"/>
          </p:cNvCxnSpPr>
          <p:nvPr/>
        </p:nvCxnSpPr>
        <p:spPr>
          <a:xfrm>
            <a:off x="4663282" y="1784101"/>
            <a:ext cx="0" cy="1901897"/>
          </a:xfrm>
          <a:prstGeom prst="line">
            <a:avLst/>
          </a:prstGeom>
          <a:ln w="38100">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p:cNvCxnSpPr>
          <p:nvPr/>
        </p:nvCxnSpPr>
        <p:spPr>
          <a:xfrm flipV="1">
            <a:off x="1406010" y="2168581"/>
            <a:ext cx="716992" cy="41435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406009" y="2468649"/>
            <a:ext cx="741113" cy="114292"/>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3"/>
          </p:cNvCxnSpPr>
          <p:nvPr/>
        </p:nvCxnSpPr>
        <p:spPr>
          <a:xfrm>
            <a:off x="1406008" y="2582942"/>
            <a:ext cx="691099" cy="2285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431903" y="2582940"/>
            <a:ext cx="715219" cy="48573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056194" y="2559827"/>
            <a:ext cx="741113" cy="1075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5962" y="4068714"/>
            <a:ext cx="8916414" cy="2206740"/>
          </a:xfrm>
          <a:prstGeom prst="rect">
            <a:avLst/>
          </a:prstGeom>
          <a:noFill/>
        </p:spPr>
        <p:txBody>
          <a:bodyPr wrap="square" lIns="137148" tIns="109719" rIns="137148" bIns="109719" rtlCol="0">
            <a:spAutoFit/>
          </a:bodyPr>
          <a:lstStyle/>
          <a:p>
            <a:r>
              <a:rPr lang="en-US" sz="3000" dirty="0">
                <a:latin typeface="+mj-lt"/>
              </a:rPr>
              <a:t>Use these correlations to make a predictive model.</a:t>
            </a:r>
          </a:p>
          <a:p>
            <a:endParaRPr lang="en-US" sz="1200" dirty="0">
              <a:latin typeface="+mj-lt"/>
            </a:endParaRPr>
          </a:p>
          <a:p>
            <a:r>
              <a:rPr lang="en-US" sz="3000" dirty="0"/>
              <a:t>Future Activity -&gt;</a:t>
            </a:r>
          </a:p>
          <a:p>
            <a:r>
              <a:rPr lang="en-US" sz="3000" dirty="0"/>
              <a:t>	</a:t>
            </a:r>
            <a:r>
              <a:rPr lang="en-US" sz="3000" i="1" dirty="0"/>
              <a:t>f</a:t>
            </a:r>
            <a:r>
              <a:rPr lang="en-US" sz="3000" dirty="0"/>
              <a:t>(number of friends, logins in past month)</a:t>
            </a:r>
          </a:p>
          <a:p>
            <a:pPr>
              <a:lnSpc>
                <a:spcPct val="90000"/>
              </a:lnSpc>
              <a:spcAft>
                <a:spcPts val="450"/>
              </a:spcAft>
            </a:pPr>
            <a:endParaRPr lang="en-US" sz="3000" dirty="0" err="1">
              <a:gradFill>
                <a:gsLst>
                  <a:gs pos="2917">
                    <a:schemeClr val="tx1"/>
                  </a:gs>
                  <a:gs pos="30000">
                    <a:schemeClr val="tx1"/>
                  </a:gs>
                </a:gsLst>
                <a:lin ang="5400000" scaled="0"/>
              </a:gradFill>
            </a:endParaRPr>
          </a:p>
        </p:txBody>
      </p:sp>
      <p:sp>
        <p:nvSpPr>
          <p:cNvPr id="4" name="TextBox 3"/>
          <p:cNvSpPr txBox="1"/>
          <p:nvPr/>
        </p:nvSpPr>
        <p:spPr>
          <a:xfrm>
            <a:off x="6606215" y="1992846"/>
            <a:ext cx="685742" cy="1218649"/>
          </a:xfrm>
          <a:prstGeom prst="rect">
            <a:avLst/>
          </a:prstGeom>
          <a:noFill/>
        </p:spPr>
        <p:txBody>
          <a:bodyPr wrap="square" lIns="137148" tIns="109719" rIns="137148" bIns="109719" rtlCol="0">
            <a:spAutoFit/>
          </a:bodyPr>
          <a:lstStyle/>
          <a:p>
            <a:pPr>
              <a:lnSpc>
                <a:spcPct val="90000"/>
              </a:lnSpc>
              <a:spcAft>
                <a:spcPts val="450"/>
              </a:spcAft>
            </a:pPr>
            <a:r>
              <a:rPr lang="en-US" sz="7199" dirty="0">
                <a:solidFill>
                  <a:srgbClr val="C00000"/>
                </a:solidFill>
                <a:sym typeface="Wingdings" panose="05000000000000000000" pitchFamily="2" charset="2"/>
              </a:rPr>
              <a:t></a:t>
            </a:r>
            <a:endParaRPr lang="en-US" sz="7199" dirty="0">
              <a:solidFill>
                <a:srgbClr val="C00000"/>
              </a:solidFill>
            </a:endParaRPr>
          </a:p>
        </p:txBody>
      </p:sp>
      <p:sp>
        <p:nvSpPr>
          <p:cNvPr id="7" name="Slide Number Placeholder 6"/>
          <p:cNvSpPr>
            <a:spLocks noGrp="1"/>
          </p:cNvSpPr>
          <p:nvPr>
            <p:ph type="sldNum" sz="quarter" idx="11"/>
          </p:nvPr>
        </p:nvSpPr>
        <p:spPr/>
        <p:txBody>
          <a:bodyPr/>
          <a:lstStyle/>
          <a:p>
            <a:fld id="{34990F19-4AF9-4079-9E3A-38E608497707}" type="slidenum">
              <a:rPr lang="en-US" smtClean="0"/>
              <a:t>6</a:t>
            </a:fld>
            <a:endParaRPr lang="en-US"/>
          </a:p>
        </p:txBody>
      </p:sp>
    </p:spTree>
    <p:extLst>
      <p:ext uri="{BB962C8B-B14F-4D97-AF65-F5344CB8AC3E}">
        <p14:creationId xmlns:p14="http://schemas.microsoft.com/office/powerpoint/2010/main" val="3995431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Content Placeholder 3" descr="tt_complex.png"/>
          <p:cNvPicPr>
            <a:picLocks noChangeAspect="1"/>
          </p:cNvPicPr>
          <p:nvPr/>
        </p:nvPicPr>
        <p:blipFill>
          <a:blip r:embed="rId3"/>
          <a:stretch>
            <a:fillRect/>
          </a:stretch>
        </p:blipFill>
        <p:spPr>
          <a:xfrm>
            <a:off x="5187759" y="2213726"/>
            <a:ext cx="3495427" cy="2971547"/>
          </a:xfrm>
          <a:prstGeom prst="rect">
            <a:avLst/>
          </a:prstGeom>
        </p:spPr>
      </p:pic>
      <p:pic>
        <p:nvPicPr>
          <p:cNvPr id="14" name="Content Placeholder 3" descr="tt_complex.png"/>
          <p:cNvPicPr>
            <a:picLocks noChangeAspect="1"/>
          </p:cNvPicPr>
          <p:nvPr/>
        </p:nvPicPr>
        <p:blipFill>
          <a:blip r:embed="rId3"/>
          <a:stretch>
            <a:fillRect/>
          </a:stretch>
        </p:blipFill>
        <p:spPr>
          <a:xfrm>
            <a:off x="665968" y="2229395"/>
            <a:ext cx="3509161" cy="2983223"/>
          </a:xfrm>
          <a:prstGeom prst="rect">
            <a:avLst/>
          </a:prstGeom>
        </p:spPr>
      </p:pic>
      <p:sp>
        <p:nvSpPr>
          <p:cNvPr id="2" name="Title 1"/>
          <p:cNvSpPr>
            <a:spLocks noGrp="1"/>
          </p:cNvSpPr>
          <p:nvPr>
            <p:ph type="title"/>
          </p:nvPr>
        </p:nvSpPr>
        <p:spPr>
          <a:xfrm>
            <a:off x="205962" y="295277"/>
            <a:ext cx="8916415" cy="917575"/>
          </a:xfrm>
        </p:spPr>
        <p:txBody>
          <a:bodyPr/>
          <a:lstStyle/>
          <a:p>
            <a:r>
              <a:rPr lang="en-US" dirty="0"/>
              <a:t>Tricky to find correct variables to condition on. Fortunately, graphical models make it precise.</a:t>
            </a:r>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0"/>
              </p:nvPr>
            </p:nvSpPr>
            <p:spPr>
              <a:xfrm>
                <a:off x="205961" y="5383051"/>
                <a:ext cx="8968381" cy="800032"/>
              </a:xfrm>
              <a:prstGeom prst="rect">
                <a:avLst/>
              </a:prstGeom>
            </p:spPr>
            <p:txBody>
              <a:bodyPr vert="horz" wrap="square" lIns="0" tIns="34970" rIns="0" bIns="34970" rtlCol="0" anchor="t">
                <a:normAutofit/>
              </a:bodyPr>
              <a:lstStyle/>
              <a:p>
                <a:r>
                  <a:rPr lang="en-US" sz="2400" b="1" dirty="0"/>
                  <a:t>Backdoor paths:</a:t>
                </a:r>
                <a:r>
                  <a:rPr lang="en-US" sz="2400" dirty="0"/>
                  <a:t> Look for (undirected) paths that point to both </a:t>
                </a:r>
                <a14:m>
                  <m:oMath xmlns:m="http://schemas.openxmlformats.org/officeDocument/2006/math">
                    <m:r>
                      <a:rPr lang="en-US" sz="2400" i="1">
                        <a:latin typeface="Cambria Math" panose="02040503050406030204" pitchFamily="18" charset="0"/>
                      </a:rPr>
                      <m:t>𝐴𝑙𝑔𝑜𝑟𝑖𝑡h𝑚</m:t>
                    </m:r>
                  </m:oMath>
                </a14:m>
                <a:r>
                  <a:rPr lang="en-US" sz="2400" dirty="0"/>
                  <a:t> and </a:t>
                </a:r>
                <a14:m>
                  <m:oMath xmlns:m="http://schemas.openxmlformats.org/officeDocument/2006/math">
                    <m:r>
                      <a:rPr lang="en-US" sz="2400" i="1">
                        <a:latin typeface="Cambria Math" panose="02040503050406030204" pitchFamily="18" charset="0"/>
                      </a:rPr>
                      <m:t>𝐶𝑇𝑅</m:t>
                    </m:r>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0"/>
              </p:nvPr>
            </p:nvSpPr>
            <p:spPr>
              <a:xfrm>
                <a:off x="205961" y="5383051"/>
                <a:ext cx="8968381" cy="800032"/>
              </a:xfrm>
              <a:prstGeom prst="rect">
                <a:avLst/>
              </a:prstGeom>
              <a:blipFill>
                <a:blip r:embed="rId4"/>
                <a:stretch>
                  <a:fillRect l="-68"/>
                </a:stretch>
              </a:blipFill>
            </p:spPr>
            <p:txBody>
              <a:bodyPr/>
              <a:lstStyle/>
              <a:p>
                <a:r>
                  <a:rPr lang="en-US">
                    <a:noFill/>
                  </a:rPr>
                  <a:t> </a:t>
                </a:r>
              </a:p>
            </p:txBody>
          </p:sp>
        </mc:Fallback>
      </mc:AlternateContent>
      <p:cxnSp>
        <p:nvCxnSpPr>
          <p:cNvPr id="17" name="Straight Arrow Connector 16"/>
          <p:cNvCxnSpPr/>
          <p:nvPr/>
        </p:nvCxnSpPr>
        <p:spPr>
          <a:xfrm>
            <a:off x="5863329" y="3954423"/>
            <a:ext cx="0" cy="593056"/>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6234" y="2845407"/>
            <a:ext cx="440831" cy="622243"/>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010106" y="2845407"/>
            <a:ext cx="489813" cy="611747"/>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7520538" y="3954423"/>
            <a:ext cx="97963" cy="593056"/>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383008" y="3981081"/>
            <a:ext cx="0" cy="593056"/>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714354" y="3978910"/>
            <a:ext cx="1012382" cy="750364"/>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1"/>
          </p:nvPr>
        </p:nvSpPr>
        <p:spPr/>
        <p:txBody>
          <a:bodyPr/>
          <a:lstStyle/>
          <a:p>
            <a:fld id="{34990F19-4AF9-4079-9E3A-38E608497707}" type="slidenum">
              <a:rPr lang="en-US" smtClean="0"/>
              <a:t>60</a:t>
            </a:fld>
            <a:endParaRPr lang="en-US"/>
          </a:p>
        </p:txBody>
      </p:sp>
      <p:sp>
        <p:nvSpPr>
          <p:cNvPr id="5" name="TextBox 4"/>
          <p:cNvSpPr txBox="1"/>
          <p:nvPr/>
        </p:nvSpPr>
        <p:spPr>
          <a:xfrm>
            <a:off x="6777729" y="6353506"/>
            <a:ext cx="207655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Pearl (2009)</a:t>
            </a:r>
          </a:p>
        </p:txBody>
      </p:sp>
    </p:spTree>
    <p:extLst>
      <p:ext uri="{BB962C8B-B14F-4D97-AF65-F5344CB8AC3E}">
        <p14:creationId xmlns:p14="http://schemas.microsoft.com/office/powerpoint/2010/main" val="56477523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05962" y="295277"/>
            <a:ext cx="8916415" cy="917575"/>
          </a:xfrm>
        </p:spPr>
        <p:txBody>
          <a:bodyPr/>
          <a:lstStyle/>
          <a:p>
            <a:r>
              <a:rPr lang="en-US" dirty="0"/>
              <a:t>Backdoor criterion: Condition on enough variables to cover all backdoor paths</a:t>
            </a:r>
          </a:p>
        </p:txBody>
      </p:sp>
      <p:grpSp>
        <p:nvGrpSpPr>
          <p:cNvPr id="6" name="Group 5"/>
          <p:cNvGrpSpPr/>
          <p:nvPr/>
        </p:nvGrpSpPr>
        <p:grpSpPr>
          <a:xfrm>
            <a:off x="263106" y="2354359"/>
            <a:ext cx="4068921" cy="3459088"/>
            <a:chOff x="6469913" y="1365249"/>
            <a:chExt cx="5425690" cy="4612510"/>
          </a:xfrm>
        </p:grpSpPr>
        <p:pic>
          <p:nvPicPr>
            <p:cNvPr id="7" name="Content Placeholder 3" descr="tt_complex.png"/>
            <p:cNvPicPr>
              <a:picLocks noChangeAspect="1"/>
            </p:cNvPicPr>
            <p:nvPr/>
          </p:nvPicPr>
          <p:blipFill>
            <a:blip r:embed="rId2"/>
            <a:stretch>
              <a:fillRect/>
            </a:stretch>
          </p:blipFill>
          <p:spPr>
            <a:xfrm>
              <a:off x="6469913" y="1365249"/>
              <a:ext cx="5425690" cy="4612510"/>
            </a:xfrm>
            <a:prstGeom prst="rect">
              <a:avLst/>
            </a:prstGeom>
          </p:spPr>
        </p:pic>
        <p:cxnSp>
          <p:nvCxnSpPr>
            <p:cNvPr id="8" name="Straight Arrow Connector 7"/>
            <p:cNvCxnSpPr/>
            <p:nvPr/>
          </p:nvCxnSpPr>
          <p:spPr>
            <a:xfrm>
              <a:off x="7589837" y="4106862"/>
              <a:ext cx="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080071" y="4067015"/>
              <a:ext cx="1600200" cy="1158197"/>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832942" y="2354359"/>
            <a:ext cx="4068921" cy="3459088"/>
            <a:chOff x="6591492" y="2049528"/>
            <a:chExt cx="5425690" cy="4612510"/>
          </a:xfrm>
        </p:grpSpPr>
        <p:pic>
          <p:nvPicPr>
            <p:cNvPr id="11" name="Content Placeholder 3" descr="tt_complex.png"/>
            <p:cNvPicPr>
              <a:picLocks noChangeAspect="1"/>
            </p:cNvPicPr>
            <p:nvPr/>
          </p:nvPicPr>
          <p:blipFill>
            <a:blip r:embed="rId2"/>
            <a:stretch>
              <a:fillRect/>
            </a:stretch>
          </p:blipFill>
          <p:spPr>
            <a:xfrm>
              <a:off x="6591492" y="2049528"/>
              <a:ext cx="5425690" cy="4612510"/>
            </a:xfrm>
            <a:prstGeom prst="rect">
              <a:avLst/>
            </a:prstGeom>
          </p:spPr>
        </p:pic>
        <p:cxnSp>
          <p:nvCxnSpPr>
            <p:cNvPr id="12" name="Straight Arrow Connector 11"/>
            <p:cNvCxnSpPr/>
            <p:nvPr/>
          </p:nvCxnSpPr>
          <p:spPr>
            <a:xfrm>
              <a:off x="7666037" y="4820601"/>
              <a:ext cx="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418637" y="3024373"/>
              <a:ext cx="685800" cy="930089"/>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970837" y="2964656"/>
              <a:ext cx="762000" cy="914400"/>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56837" y="4820601"/>
              <a:ext cx="15240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grpSp>
      <p:sp>
        <p:nvSpPr>
          <p:cNvPr id="2" name="Oval 1"/>
          <p:cNvSpPr/>
          <p:nvPr/>
        </p:nvSpPr>
        <p:spPr bwMode="auto">
          <a:xfrm>
            <a:off x="491686" y="3756553"/>
            <a:ext cx="1485774" cy="652449"/>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6" name="Oval 15"/>
          <p:cNvSpPr/>
          <p:nvPr/>
        </p:nvSpPr>
        <p:spPr bwMode="auto">
          <a:xfrm>
            <a:off x="5063297" y="3752869"/>
            <a:ext cx="1485774" cy="652449"/>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61</a:t>
            </a:fld>
            <a:endParaRPr lang="en-US"/>
          </a:p>
        </p:txBody>
      </p:sp>
    </p:spTree>
    <p:extLst>
      <p:ext uri="{BB962C8B-B14F-4D97-AF65-F5344CB8AC3E}">
        <p14:creationId xmlns:p14="http://schemas.microsoft.com/office/powerpoint/2010/main" val="357842127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5961" y="1212849"/>
            <a:ext cx="8914642" cy="5641975"/>
          </a:xfrm>
          <a:prstGeom prst="rect">
            <a:avLst/>
          </a:prstGeom>
        </p:spPr>
        <p:txBody>
          <a:bodyPr vert="horz" wrap="square" lIns="0" tIns="34970" rIns="0" bIns="34970" rtlCol="0" anchor="t">
            <a:normAutofit/>
          </a:bodyPr>
          <a:lstStyle/>
          <a:p>
            <a:r>
              <a:rPr lang="en-US" dirty="0"/>
              <a:t>With observational data:</a:t>
            </a:r>
          </a:p>
          <a:p>
            <a:pPr marL="557138" indent="-557138">
              <a:buFont typeface="+mj-lt"/>
              <a:buAutoNum type="arabicPeriod"/>
            </a:pPr>
            <a:r>
              <a:rPr lang="en-US" dirty="0"/>
              <a:t>Assume a graphical model that explains how the data was generated.</a:t>
            </a:r>
          </a:p>
          <a:p>
            <a:pPr marL="557138" indent="-557138">
              <a:buFont typeface="+mj-lt"/>
              <a:buAutoNum type="arabicPeriod"/>
            </a:pPr>
            <a:r>
              <a:rPr lang="en-US" dirty="0"/>
              <a:t>Choose variables to condition on using backdoor criterion.</a:t>
            </a:r>
          </a:p>
          <a:p>
            <a:pPr marL="557138" indent="-557138">
              <a:buFont typeface="+mj-lt"/>
              <a:buAutoNum type="arabicPeriod"/>
            </a:pPr>
            <a:r>
              <a:rPr lang="en-US" dirty="0"/>
              <a:t>Stratify data into subsamples such that each subsample has the same value of all conditioned variables. </a:t>
            </a:r>
          </a:p>
          <a:p>
            <a:pPr marL="557138" indent="-557138">
              <a:buFont typeface="+mj-lt"/>
              <a:buAutoNum type="arabicPeriod"/>
            </a:pPr>
            <a:r>
              <a:rPr lang="en-US" dirty="0"/>
              <a:t>Evaluate the difference in outcome variable separately within these strata.</a:t>
            </a:r>
          </a:p>
          <a:p>
            <a:pPr marL="557138" indent="-557138">
              <a:buFont typeface="+mj-lt"/>
              <a:buAutoNum type="arabicPeriod"/>
            </a:pPr>
            <a:r>
              <a:rPr lang="en-US" dirty="0"/>
              <a:t>(Optional) Aggregate over all data.</a:t>
            </a:r>
          </a:p>
        </p:txBody>
      </p:sp>
      <p:sp>
        <p:nvSpPr>
          <p:cNvPr id="2" name="Title 1"/>
          <p:cNvSpPr>
            <a:spLocks noGrp="1"/>
          </p:cNvSpPr>
          <p:nvPr>
            <p:ph type="title"/>
          </p:nvPr>
        </p:nvSpPr>
        <p:spPr/>
        <p:txBody>
          <a:bodyPr/>
          <a:lstStyle/>
          <a:p>
            <a:r>
              <a:rPr lang="en-US" dirty="0"/>
              <a:t>Algorithm: Stratification</a:t>
            </a:r>
          </a:p>
        </p:txBody>
      </p:sp>
      <p:sp>
        <p:nvSpPr>
          <p:cNvPr id="4" name="Slide Number Placeholder 3"/>
          <p:cNvSpPr>
            <a:spLocks noGrp="1"/>
          </p:cNvSpPr>
          <p:nvPr>
            <p:ph type="sldNum" sz="quarter" idx="11"/>
          </p:nvPr>
        </p:nvSpPr>
        <p:spPr/>
        <p:txBody>
          <a:bodyPr/>
          <a:lstStyle/>
          <a:p>
            <a:fld id="{34990F19-4AF9-4079-9E3A-38E608497707}" type="slidenum">
              <a:rPr lang="en-US" smtClean="0"/>
              <a:t>62</a:t>
            </a:fld>
            <a:endParaRPr lang="en-US"/>
          </a:p>
        </p:txBody>
      </p:sp>
    </p:spTree>
    <p:extLst>
      <p:ext uri="{BB962C8B-B14F-4D97-AF65-F5344CB8AC3E}">
        <p14:creationId xmlns:p14="http://schemas.microsoft.com/office/powerpoint/2010/main" val="138014170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524315"/>
          </a:xfrm>
        </p:spPr>
        <p:txBody>
          <a:bodyPr/>
          <a:lstStyle/>
          <a:p>
            <a:endParaRPr lang="en-US" dirty="0"/>
          </a:p>
          <a:p>
            <a:r>
              <a:rPr lang="en-US" dirty="0"/>
              <a:t>Stratification creates tiny strata when data is high-dimensional. Hard to obtain stable estimates.</a:t>
            </a:r>
          </a:p>
          <a:p>
            <a:r>
              <a:rPr lang="en-US" sz="2100" dirty="0"/>
              <a:t>E.g. activity data may be high-dimensional: a vector for purchases in each app category.</a:t>
            </a:r>
          </a:p>
          <a:p>
            <a:endParaRPr lang="en-US" sz="1200" dirty="0"/>
          </a:p>
          <a:p>
            <a:endParaRPr lang="en-US" sz="1200" dirty="0"/>
          </a:p>
          <a:p>
            <a:endParaRPr lang="en-US" sz="1200" dirty="0"/>
          </a:p>
          <a:p>
            <a:endParaRPr lang="en-US" sz="1200" dirty="0"/>
          </a:p>
          <a:p>
            <a:endParaRPr lang="en-US" sz="1200" dirty="0"/>
          </a:p>
          <a:p>
            <a:r>
              <a:rPr lang="en-US" b="1" dirty="0"/>
              <a:t>Key Idea:</a:t>
            </a:r>
            <a:r>
              <a:rPr lang="en-US" dirty="0"/>
              <a:t> Instead of conditioning on all relevant attributes, can condition on the likelihood of being assigned an Algorithm.</a:t>
            </a:r>
            <a:endParaRPr lang="en-US" sz="2400" i="1" dirty="0"/>
          </a:p>
        </p:txBody>
      </p:sp>
      <p:sp>
        <p:nvSpPr>
          <p:cNvPr id="2" name="Title 1"/>
          <p:cNvSpPr>
            <a:spLocks noGrp="1"/>
          </p:cNvSpPr>
          <p:nvPr>
            <p:ph type="title"/>
          </p:nvPr>
        </p:nvSpPr>
        <p:spPr/>
        <p:txBody>
          <a:bodyPr/>
          <a:lstStyle/>
          <a:p>
            <a:r>
              <a:rPr lang="en-US" dirty="0"/>
              <a:t>Stratification may be inefficient if there are multiple hidden causes</a:t>
            </a:r>
          </a:p>
        </p:txBody>
      </p:sp>
      <p:sp>
        <p:nvSpPr>
          <p:cNvPr id="4" name="Slide Number Placeholder 3"/>
          <p:cNvSpPr>
            <a:spLocks noGrp="1"/>
          </p:cNvSpPr>
          <p:nvPr>
            <p:ph type="sldNum" sz="quarter" idx="11"/>
          </p:nvPr>
        </p:nvSpPr>
        <p:spPr/>
        <p:txBody>
          <a:bodyPr/>
          <a:lstStyle/>
          <a:p>
            <a:fld id="{34990F19-4AF9-4079-9E3A-38E608497707}" type="slidenum">
              <a:rPr lang="en-US" smtClean="0"/>
              <a:t>63</a:t>
            </a:fld>
            <a:endParaRPr lang="en-US"/>
          </a:p>
        </p:txBody>
      </p:sp>
      <p:sp>
        <p:nvSpPr>
          <p:cNvPr id="5" name="TextBox 4"/>
          <p:cNvSpPr txBox="1"/>
          <p:nvPr/>
        </p:nvSpPr>
        <p:spPr>
          <a:xfrm>
            <a:off x="5349081" y="6392862"/>
            <a:ext cx="31242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Morgan-</a:t>
            </a:r>
            <a:r>
              <a:rPr lang="en-US" sz="2000" dirty="0" err="1">
                <a:gradFill>
                  <a:gsLst>
                    <a:gs pos="2917">
                      <a:schemeClr val="tx1"/>
                    </a:gs>
                    <a:gs pos="30000">
                      <a:schemeClr val="tx1"/>
                    </a:gs>
                  </a:gsLst>
                  <a:lin ang="5400000" scaled="0"/>
                </a:gradFill>
              </a:rPr>
              <a:t>Winship</a:t>
            </a:r>
            <a:r>
              <a:rPr lang="en-US" sz="2000" dirty="0">
                <a:gradFill>
                  <a:gsLst>
                    <a:gs pos="2917">
                      <a:schemeClr val="tx1"/>
                    </a:gs>
                    <a:gs pos="30000">
                      <a:schemeClr val="tx1"/>
                    </a:gs>
                  </a:gsLst>
                  <a:lin ang="5400000" scaled="0"/>
                </a:gradFill>
              </a:rPr>
              <a:t> (2014)</a:t>
            </a:r>
          </a:p>
        </p:txBody>
      </p:sp>
    </p:spTree>
    <p:extLst>
      <p:ext uri="{BB962C8B-B14F-4D97-AF65-F5344CB8AC3E}">
        <p14:creationId xmlns:p14="http://schemas.microsoft.com/office/powerpoint/2010/main" val="307386664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This was stratification…</a:t>
            </a:r>
          </a:p>
        </p:txBody>
      </p:sp>
      <p:sp>
        <p:nvSpPr>
          <p:cNvPr id="6" name="TextBox 5"/>
          <p:cNvSpPr txBox="1"/>
          <p:nvPr/>
        </p:nvSpPr>
        <p:spPr>
          <a:xfrm>
            <a:off x="4606136" y="5632476"/>
            <a:ext cx="1771499"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Similar User 2</a:t>
            </a:r>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708361"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p:sp>
        <p:nvSpPr>
          <p:cNvPr id="23" name="Text Placeholder 2"/>
          <p:cNvSpPr txBox="1">
            <a:spLocks/>
          </p:cNvSpPr>
          <p:nvPr/>
        </p:nvSpPr>
        <p:spPr>
          <a:xfrm>
            <a:off x="5863329" y="2169533"/>
            <a:ext cx="3259047" cy="1384982"/>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User 2 and User 1 are the same on all relevant attributes.</a:t>
            </a:r>
            <a:endParaRPr lang="en-US" sz="2400" dirty="0"/>
          </a:p>
        </p:txBody>
      </p:sp>
      <p:sp>
        <p:nvSpPr>
          <p:cNvPr id="3" name="Slide Number Placeholder 2"/>
          <p:cNvSpPr>
            <a:spLocks noGrp="1"/>
          </p:cNvSpPr>
          <p:nvPr>
            <p:ph type="sldNum" sz="quarter" idx="11"/>
          </p:nvPr>
        </p:nvSpPr>
        <p:spPr/>
        <p:txBody>
          <a:bodyPr/>
          <a:lstStyle/>
          <a:p>
            <a:fld id="{34990F19-4AF9-4079-9E3A-38E608497707}" type="slidenum">
              <a:rPr lang="en-US" smtClean="0"/>
              <a:t>64</a:t>
            </a:fld>
            <a:endParaRPr lang="en-US"/>
          </a:p>
        </p:txBody>
      </p:sp>
    </p:spTree>
    <p:extLst>
      <p:ext uri="{BB962C8B-B14F-4D97-AF65-F5344CB8AC3E}">
        <p14:creationId xmlns:p14="http://schemas.microsoft.com/office/powerpoint/2010/main" val="3206195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p:bldP spid="17" grpId="0" animBg="1"/>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Instead condition on propensity to new Algorithm</a:t>
            </a:r>
          </a:p>
        </p:txBody>
      </p:sp>
      <p:sp>
        <p:nvSpPr>
          <p:cNvPr id="3" name="Slide Number Placeholder 2"/>
          <p:cNvSpPr>
            <a:spLocks noGrp="1"/>
          </p:cNvSpPr>
          <p:nvPr>
            <p:ph type="sldNum" sz="quarter" idx="11"/>
          </p:nvPr>
        </p:nvSpPr>
        <p:spPr/>
        <p:txBody>
          <a:bodyPr/>
          <a:lstStyle/>
          <a:p>
            <a:fld id="{34990F19-4AF9-4079-9E3A-38E608497707}" type="slidenum">
              <a:rPr lang="en-US" smtClean="0"/>
              <a:t>65</a:t>
            </a:fld>
            <a:endParaRPr lang="en-US"/>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708361"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p:sp>
        <p:nvSpPr>
          <p:cNvPr id="24" name="Text Placeholder 2"/>
          <p:cNvSpPr txBox="1">
            <a:spLocks/>
          </p:cNvSpPr>
          <p:nvPr/>
        </p:nvSpPr>
        <p:spPr>
          <a:xfrm>
            <a:off x="5863329" y="2169533"/>
            <a:ext cx="3257273" cy="1800481"/>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User 2 and User 1 are equally likely to be shown New Algorithm.</a:t>
            </a:r>
            <a:endParaRPr lang="en-US" sz="2400" dirty="0"/>
          </a:p>
        </p:txBody>
      </p:sp>
      <p:sp>
        <p:nvSpPr>
          <p:cNvPr id="25" name="TextBox 24"/>
          <p:cNvSpPr txBox="1"/>
          <p:nvPr/>
        </p:nvSpPr>
        <p:spPr>
          <a:xfrm>
            <a:off x="4606136" y="5632476"/>
            <a:ext cx="1771499"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Similar User 2</a:t>
            </a:r>
          </a:p>
        </p:txBody>
      </p:sp>
    </p:spTree>
    <p:extLst>
      <p:ext uri="{BB962C8B-B14F-4D97-AF65-F5344CB8AC3E}">
        <p14:creationId xmlns:p14="http://schemas.microsoft.com/office/powerpoint/2010/main" val="548795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7" grpId="0" animBg="1"/>
      <p:bldP spid="18"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Continued example: Effect of Algorithm on CTR</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05962" y="1784099"/>
                <a:ext cx="5085916" cy="3471720"/>
              </a:xfrm>
            </p:spPr>
            <p:txBody>
              <a:bodyPr/>
              <a:lstStyle/>
              <a:p>
                <a:r>
                  <a:rPr lang="en-US" sz="2400" b="1" dirty="0"/>
                  <a:t>Based on backdoor criterion, need to condition only on Activity.</a:t>
                </a:r>
              </a:p>
              <a:p>
                <a:endParaRPr lang="en-US" sz="1200" b="1" dirty="0"/>
              </a:p>
              <a:p>
                <a:r>
                  <a:rPr lang="en-US" sz="2400" b="1" dirty="0"/>
                  <a:t>Activity is multi-dimensional.</a:t>
                </a:r>
              </a:p>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𝑨𝒄𝒕𝒊𝒗𝒊𝒕𝒚</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𝒂</m:t>
                          </m:r>
                        </m:e>
                        <m:sub>
                          <m:r>
                            <a:rPr lang="en-US" sz="2400" b="1" i="1">
                              <a:latin typeface="Cambria Math" panose="02040503050406030204" pitchFamily="18" charset="0"/>
                            </a:rPr>
                            <m:t>𝒄𝒂𝒕</m:t>
                          </m:r>
                          <m:r>
                            <a:rPr lang="en-US" sz="2400" b="1" i="1">
                              <a:latin typeface="Cambria Math" panose="02040503050406030204" pitchFamily="18" charset="0"/>
                            </a:rPr>
                            <m:t>𝟏</m:t>
                          </m:r>
                        </m:sub>
                      </m:sSub>
                      <m:r>
                        <a:rPr lang="en-US" sz="2400" b="1" i="1">
                          <a:latin typeface="Cambria Math" panose="02040503050406030204" pitchFamily="18" charset="0"/>
                        </a:rPr>
                        <m:t>, </m:t>
                      </m:r>
                      <m:sSub>
                        <m:sSubPr>
                          <m:ctrlPr>
                            <a:rPr lang="en-US" sz="2400" b="1" i="1">
                              <a:latin typeface="Cambria Math" panose="02040503050406030204" pitchFamily="18" charset="0"/>
                            </a:rPr>
                          </m:ctrlPr>
                        </m:sSubPr>
                        <m:e>
                          <m:r>
                            <a:rPr lang="en-US" sz="2400" b="1" i="1">
                              <a:latin typeface="Cambria Math" panose="02040503050406030204" pitchFamily="18" charset="0"/>
                            </a:rPr>
                            <m:t>𝒂</m:t>
                          </m:r>
                        </m:e>
                        <m:sub>
                          <m:r>
                            <a:rPr lang="en-US" sz="2400" b="1" i="1">
                              <a:latin typeface="Cambria Math" panose="02040503050406030204" pitchFamily="18" charset="0"/>
                            </a:rPr>
                            <m:t>𝒄𝒂𝒕</m:t>
                          </m:r>
                          <m:r>
                            <a:rPr lang="en-US" sz="2400" b="1" i="1">
                              <a:latin typeface="Cambria Math" panose="02040503050406030204" pitchFamily="18" charset="0"/>
                            </a:rPr>
                            <m:t>𝟐</m:t>
                          </m:r>
                        </m:sub>
                      </m:sSub>
                      <m:r>
                        <a:rPr lang="en-US" sz="2400" b="1" i="1">
                          <a:latin typeface="Cambria Math" panose="02040503050406030204" pitchFamily="18" charset="0"/>
                        </a:rPr>
                        <m:t>, …</m:t>
                      </m:r>
                      <m:sSub>
                        <m:sSubPr>
                          <m:ctrlPr>
                            <a:rPr lang="en-US" sz="2400" b="1" i="1">
                              <a:latin typeface="Cambria Math" panose="02040503050406030204" pitchFamily="18" charset="0"/>
                            </a:rPr>
                          </m:ctrlPr>
                        </m:sSubPr>
                        <m:e>
                          <m:r>
                            <a:rPr lang="en-US" sz="2400" b="1" i="1">
                              <a:latin typeface="Cambria Math" panose="02040503050406030204" pitchFamily="18" charset="0"/>
                            </a:rPr>
                            <m:t>𝒂</m:t>
                          </m:r>
                        </m:e>
                        <m:sub>
                          <m:r>
                            <a:rPr lang="en-US" sz="2400" b="1" i="1">
                              <a:latin typeface="Cambria Math" panose="02040503050406030204" pitchFamily="18" charset="0"/>
                            </a:rPr>
                            <m:t>𝒄𝒂𝒕𝒏</m:t>
                          </m:r>
                        </m:sub>
                      </m:sSub>
                      <m:r>
                        <a:rPr lang="en-US" sz="2400" b="1" i="1">
                          <a:latin typeface="Cambria Math" panose="02040503050406030204" pitchFamily="18" charset="0"/>
                        </a:rPr>
                        <m:t>)</m:t>
                      </m:r>
                    </m:oMath>
                  </m:oMathPara>
                </a14:m>
                <a:endParaRPr lang="en-US" sz="2400" b="1" dirty="0"/>
              </a:p>
              <a:p>
                <a:endParaRPr lang="en-US" sz="1200" b="1" dirty="0"/>
              </a:p>
              <a:p>
                <a:r>
                  <a:rPr lang="en-US" sz="2400" b="1" dirty="0"/>
                  <a:t>Estimate likelihood to be shown New Algorithm using observed Algorithm-user pairs.</a:t>
                </a:r>
              </a:p>
              <a:p>
                <a:endParaRPr lang="en-US" sz="2400" b="1"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05962" y="1784099"/>
                <a:ext cx="5085916" cy="3471720"/>
              </a:xfrm>
              <a:blipFill>
                <a:blip r:embed="rId3"/>
                <a:stretch>
                  <a:fillRect/>
                </a:stretch>
              </a:blipFill>
            </p:spPr>
            <p:txBody>
              <a:bodyPr/>
              <a:lstStyle/>
              <a:p>
                <a:r>
                  <a:rPr lang="en-US">
                    <a:noFill/>
                  </a:rPr>
                  <a:t> </a:t>
                </a:r>
              </a:p>
            </p:txBody>
          </p:sp>
        </mc:Fallback>
      </mc:AlternateContent>
      <p:pic>
        <p:nvPicPr>
          <p:cNvPr id="5" name="Content Placeholder 3" descr="tt_complex.png"/>
          <p:cNvPicPr>
            <a:picLocks noChangeAspect="1"/>
          </p:cNvPicPr>
          <p:nvPr/>
        </p:nvPicPr>
        <p:blipFill>
          <a:blip r:embed="rId4"/>
          <a:stretch>
            <a:fillRect/>
          </a:stretch>
        </p:blipFill>
        <p:spPr>
          <a:xfrm>
            <a:off x="5406168" y="1905339"/>
            <a:ext cx="3485853" cy="2963408"/>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263105" y="4811602"/>
                <a:ext cx="8859271" cy="1174983"/>
              </a:xfrm>
              <a:prstGeom prst="rect">
                <a:avLst/>
              </a:prstGeom>
              <a:noFill/>
            </p:spPr>
            <p:txBody>
              <a:bodyPr wrap="square" lIns="137148" tIns="109719" rIns="137148" bIns="109719"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𝑷𝒓𝒐𝒑𝒆𝒏𝒔𝒊𝒕</m:t>
                      </m:r>
                      <m:sSub>
                        <m:sSubPr>
                          <m:ctrlPr>
                            <a:rPr lang="en-US" sz="2400" b="1"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𝑁𝑒𝑤𝐴𝑙𝑔𝑜</m:t>
                          </m:r>
                        </m:sub>
                      </m:sSub>
                      <m:d>
                        <m:dPr>
                          <m:ctrlPr>
                            <a:rPr lang="en-US" sz="2400" i="1">
                              <a:latin typeface="Cambria Math" panose="02040503050406030204" pitchFamily="18" charset="0"/>
                            </a:rPr>
                          </m:ctrlPr>
                        </m:dPr>
                        <m:e>
                          <m:r>
                            <a:rPr lang="en-US" sz="2400" i="1">
                              <a:latin typeface="Cambria Math" panose="02040503050406030204" pitchFamily="18" charset="0"/>
                            </a:rPr>
                            <m:t>𝑈𝑠𝑒</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sub>
                          </m:sSub>
                        </m:e>
                      </m:d>
                      <m:r>
                        <a:rPr lang="en-US" sz="2400" i="1">
                          <a:latin typeface="Cambria Math" panose="02040503050406030204" pitchFamily="18" charset="0"/>
                        </a:rPr>
                        <m:t>=</m:t>
                      </m:r>
                      <m:r>
                        <a:rPr lang="en-US" sz="2400" b="1" i="1">
                          <a:latin typeface="Cambria Math" panose="02040503050406030204" pitchFamily="18" charset="0"/>
                        </a:rPr>
                        <m:t>𝑳𝒐𝒈𝒊𝒔𝒕𝒊𝒄</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𝑐𝑎𝑡</m:t>
                          </m:r>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𝑐𝑎𝑡</m:t>
                          </m:r>
                          <m:r>
                            <a:rPr lang="en-US" sz="2400" i="1">
                              <a:latin typeface="Cambria Math" panose="02040503050406030204" pitchFamily="18" charset="0"/>
                            </a:rPr>
                            <m:t>2</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𝑐𝑎𝑡𝑛</m:t>
                          </m:r>
                        </m:sub>
                      </m:sSub>
                      <m:r>
                        <a:rPr lang="en-US" sz="2400" i="1">
                          <a:latin typeface="Cambria Math" panose="02040503050406030204" pitchFamily="18" charset="0"/>
                        </a:rPr>
                        <m:t>)</m:t>
                      </m:r>
                    </m:oMath>
                  </m:oMathPara>
                </a14:m>
                <a:endParaRPr lang="en-US" sz="2400" dirty="0">
                  <a:latin typeface="+mj-lt"/>
                </a:endParaRPr>
              </a:p>
              <a:p>
                <a:endParaRPr lang="en-US" sz="1200" dirty="0">
                  <a:latin typeface="+mj-lt"/>
                </a:endParaRPr>
              </a:p>
              <a:p>
                <a:r>
                  <a:rPr lang="en-US" sz="2400" dirty="0">
                    <a:latin typeface="+mj-lt"/>
                  </a:rPr>
                  <a:t>Compare CTR between users with the same propensity score.</a:t>
                </a:r>
              </a:p>
            </p:txBody>
          </p:sp>
        </mc:Choice>
        <mc:Fallback xmlns="">
          <p:sp>
            <p:nvSpPr>
              <p:cNvPr id="4" name="TextBox 3"/>
              <p:cNvSpPr txBox="1">
                <a:spLocks noRot="1" noChangeAspect="1" noMove="1" noResize="1" noEditPoints="1" noAdjustHandles="1" noChangeArrowheads="1" noChangeShapeType="1" noTextEdit="1"/>
              </p:cNvSpPr>
              <p:nvPr/>
            </p:nvSpPr>
            <p:spPr>
              <a:xfrm>
                <a:off x="263105" y="4811602"/>
                <a:ext cx="8859271" cy="1174983"/>
              </a:xfrm>
              <a:prstGeom prst="rect">
                <a:avLst/>
              </a:prstGeom>
              <a:blipFill>
                <a:blip r:embed="rId5"/>
                <a:stretch>
                  <a:fillRect l="-551" b="-6218"/>
                </a:stretch>
              </a:blipFill>
            </p:spPr>
            <p:txBody>
              <a:bodyPr/>
              <a:lstStyle/>
              <a:p>
                <a:r>
                  <a:rPr lang="en-US">
                    <a:noFill/>
                  </a:rPr>
                  <a:t> </a:t>
                </a:r>
              </a:p>
            </p:txBody>
          </p:sp>
        </mc:Fallback>
      </mc:AlternateContent>
      <p:sp>
        <p:nvSpPr>
          <p:cNvPr id="6" name="Oval 5"/>
          <p:cNvSpPr/>
          <p:nvPr/>
        </p:nvSpPr>
        <p:spPr bwMode="auto">
          <a:xfrm>
            <a:off x="5577603" y="3097246"/>
            <a:ext cx="1257193" cy="571451"/>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7" name="Slide Number Placeholder 6"/>
          <p:cNvSpPr>
            <a:spLocks noGrp="1"/>
          </p:cNvSpPr>
          <p:nvPr>
            <p:ph type="sldNum" sz="quarter" idx="11"/>
          </p:nvPr>
        </p:nvSpPr>
        <p:spPr/>
        <p:txBody>
          <a:bodyPr/>
          <a:lstStyle/>
          <a:p>
            <a:fld id="{34990F19-4AF9-4079-9E3A-38E608497707}" type="slidenum">
              <a:rPr lang="en-US" smtClean="0"/>
              <a:t>66</a:t>
            </a:fld>
            <a:endParaRPr lang="en-US"/>
          </a:p>
        </p:txBody>
      </p:sp>
    </p:spTree>
    <p:extLst>
      <p:ext uri="{BB962C8B-B14F-4D97-AF65-F5344CB8AC3E}">
        <p14:creationId xmlns:p14="http://schemas.microsoft.com/office/powerpoint/2010/main" val="96374050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2400" dirty="0"/>
              <a:t>With observational data:</a:t>
            </a:r>
          </a:p>
          <a:p>
            <a:pPr marL="428568" indent="-428568">
              <a:buFont typeface="+mj-lt"/>
              <a:buAutoNum type="arabicPeriod"/>
            </a:pPr>
            <a:r>
              <a:rPr lang="en-US" sz="2400" dirty="0"/>
              <a:t>Assume a graphical model that explains how the data was generated.</a:t>
            </a:r>
          </a:p>
          <a:p>
            <a:pPr marL="428568" indent="-428568">
              <a:buFont typeface="+mj-lt"/>
              <a:buAutoNum type="arabicPeriod"/>
            </a:pPr>
            <a:r>
              <a:rPr lang="en-US" sz="2400" dirty="0"/>
              <a:t>Choose variables to condition on using backdoor criterion.</a:t>
            </a:r>
          </a:p>
          <a:p>
            <a:pPr marL="428568" indent="-428568">
              <a:buFont typeface="+mj-lt"/>
              <a:buAutoNum type="arabicPeriod"/>
            </a:pPr>
            <a:r>
              <a:rPr lang="en-US" sz="2400" dirty="0"/>
              <a:t>Compute propensity score for each user based on conditioned variables. </a:t>
            </a:r>
          </a:p>
          <a:p>
            <a:pPr marL="428568" indent="-428568">
              <a:buFont typeface="+mj-lt"/>
              <a:buAutoNum type="arabicPeriod"/>
            </a:pPr>
            <a:r>
              <a:rPr lang="en-US" sz="2400" dirty="0"/>
              <a:t>Match pairs of individuals with similar scores, where one of them saw Old Algorithm and the other saw New Algorithm.</a:t>
            </a:r>
          </a:p>
          <a:p>
            <a:pPr marL="428568" indent="-428568">
              <a:buFont typeface="+mj-lt"/>
              <a:buAutoNum type="arabicPeriod"/>
            </a:pPr>
            <a:r>
              <a:rPr lang="en-US" sz="2400" dirty="0"/>
              <a:t>Compare the outcome variable within each such matched pair and aggregate.</a:t>
            </a:r>
          </a:p>
          <a:p>
            <a:pPr marL="385711" indent="-385711">
              <a:buFont typeface="+mj-lt"/>
              <a:buAutoNum type="arabicPeriod"/>
            </a:pPr>
            <a:endParaRPr lang="en-US" sz="2400" b="1" dirty="0"/>
          </a:p>
        </p:txBody>
      </p:sp>
      <p:sp>
        <p:nvSpPr>
          <p:cNvPr id="2" name="Title 1"/>
          <p:cNvSpPr>
            <a:spLocks noGrp="1"/>
          </p:cNvSpPr>
          <p:nvPr>
            <p:ph type="title"/>
          </p:nvPr>
        </p:nvSpPr>
        <p:spPr/>
        <p:txBody>
          <a:bodyPr/>
          <a:lstStyle/>
          <a:p>
            <a:r>
              <a:rPr lang="en-US" dirty="0"/>
              <a:t>Algorithm: Propensity score matching</a:t>
            </a:r>
          </a:p>
        </p:txBody>
      </p:sp>
      <p:sp>
        <p:nvSpPr>
          <p:cNvPr id="4" name="Slide Number Placeholder 3"/>
          <p:cNvSpPr>
            <a:spLocks noGrp="1"/>
          </p:cNvSpPr>
          <p:nvPr>
            <p:ph type="sldNum" sz="quarter" idx="11"/>
          </p:nvPr>
        </p:nvSpPr>
        <p:spPr/>
        <p:txBody>
          <a:bodyPr/>
          <a:lstStyle/>
          <a:p>
            <a:fld id="{34990F19-4AF9-4079-9E3A-38E608497707}" type="slidenum">
              <a:rPr lang="en-US" smtClean="0"/>
              <a:t>67</a:t>
            </a:fld>
            <a:endParaRPr lang="en-US"/>
          </a:p>
        </p:txBody>
      </p:sp>
      <p:sp>
        <p:nvSpPr>
          <p:cNvPr id="5" name="TextBox 4"/>
          <p:cNvSpPr txBox="1"/>
          <p:nvPr/>
        </p:nvSpPr>
        <p:spPr>
          <a:xfrm>
            <a:off x="5349081" y="6382855"/>
            <a:ext cx="30480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Morgan-</a:t>
            </a:r>
            <a:r>
              <a:rPr lang="en-US" sz="2000" dirty="0" err="1">
                <a:gradFill>
                  <a:gsLst>
                    <a:gs pos="2917">
                      <a:schemeClr val="tx1"/>
                    </a:gs>
                    <a:gs pos="30000">
                      <a:schemeClr val="tx1"/>
                    </a:gs>
                  </a:gsLst>
                  <a:lin ang="5400000" scaled="0"/>
                </a:gradFill>
              </a:rPr>
              <a:t>Winship</a:t>
            </a:r>
            <a:r>
              <a:rPr lang="en-US" sz="2000" dirty="0">
                <a:gradFill>
                  <a:gsLst>
                    <a:gs pos="2917">
                      <a:schemeClr val="tx1"/>
                    </a:gs>
                    <a:gs pos="30000">
                      <a:schemeClr val="tx1"/>
                    </a:gs>
                  </a:gsLst>
                  <a:lin ang="5400000" scaled="0"/>
                </a:gradFill>
              </a:rPr>
              <a:t> (2014)</a:t>
            </a:r>
          </a:p>
        </p:txBody>
      </p:sp>
    </p:spTree>
    <p:extLst>
      <p:ext uri="{BB962C8B-B14F-4D97-AF65-F5344CB8AC3E}">
        <p14:creationId xmlns:p14="http://schemas.microsoft.com/office/powerpoint/2010/main" val="350700413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961" y="1212850"/>
            <a:ext cx="8914642" cy="6093976"/>
          </a:xfrm>
        </p:spPr>
        <p:txBody>
          <a:bodyPr/>
          <a:lstStyle/>
          <a:p>
            <a:r>
              <a:rPr lang="en-US" dirty="0"/>
              <a:t>Friends on a social network may Like similar items</a:t>
            </a:r>
          </a:p>
          <a:p>
            <a:r>
              <a:rPr lang="en-US" dirty="0"/>
              <a:t>	E.g. on Last.fm, friends of a user may like similar music to the user</a:t>
            </a:r>
          </a:p>
          <a:p>
            <a:endParaRPr lang="en-US" dirty="0"/>
          </a:p>
          <a:p>
            <a:r>
              <a:rPr lang="en-US" dirty="0"/>
              <a:t>This may be due to influence, or</a:t>
            </a:r>
          </a:p>
          <a:p>
            <a:r>
              <a:rPr lang="en-US" dirty="0"/>
              <a:t>simply due to </a:t>
            </a:r>
            <a:r>
              <a:rPr lang="en-US" dirty="0" err="1"/>
              <a:t>homophily</a:t>
            </a:r>
            <a:endParaRPr lang="en-US" dirty="0"/>
          </a:p>
          <a:p>
            <a:endParaRPr lang="en-US" b="1" dirty="0"/>
          </a:p>
          <a:p>
            <a:r>
              <a:rPr lang="en-US" b="1" dirty="0"/>
              <a:t>Causal question: </a:t>
            </a:r>
            <a:r>
              <a:rPr lang="en-US" dirty="0"/>
              <a:t>Given only </a:t>
            </a:r>
          </a:p>
          <a:p>
            <a:r>
              <a:rPr lang="en-US" dirty="0"/>
              <a:t>log data, how can we determine </a:t>
            </a:r>
          </a:p>
          <a:p>
            <a:r>
              <a:rPr lang="en-US" dirty="0"/>
              <a:t>social influence due to the newsfeed,</a:t>
            </a:r>
          </a:p>
          <a:p>
            <a:r>
              <a:rPr lang="en-US" dirty="0"/>
              <a:t>compared to </a:t>
            </a:r>
            <a:r>
              <a:rPr lang="en-US" dirty="0" err="1"/>
              <a:t>homophily</a:t>
            </a:r>
            <a:r>
              <a:rPr lang="en-US" dirty="0"/>
              <a:t> effects?</a:t>
            </a:r>
          </a:p>
          <a:p>
            <a:endParaRPr lang="en-US" dirty="0"/>
          </a:p>
        </p:txBody>
      </p:sp>
      <p:sp>
        <p:nvSpPr>
          <p:cNvPr id="3" name="Title 2"/>
          <p:cNvSpPr>
            <a:spLocks noGrp="1"/>
          </p:cNvSpPr>
          <p:nvPr>
            <p:ph type="title"/>
          </p:nvPr>
        </p:nvSpPr>
        <p:spPr/>
        <p:txBody>
          <a:bodyPr/>
          <a:lstStyle/>
          <a:p>
            <a:r>
              <a:rPr lang="en-US" dirty="0"/>
              <a:t>Example: Causal effect of a social news feed</a:t>
            </a:r>
          </a:p>
        </p:txBody>
      </p:sp>
      <p:sp>
        <p:nvSpPr>
          <p:cNvPr id="4" name="Slide Number Placeholder 3"/>
          <p:cNvSpPr>
            <a:spLocks noGrp="1"/>
          </p:cNvSpPr>
          <p:nvPr>
            <p:ph type="sldNum" sz="quarter" idx="11"/>
          </p:nvPr>
        </p:nvSpPr>
        <p:spPr/>
        <p:txBody>
          <a:bodyPr/>
          <a:lstStyle/>
          <a:p>
            <a:fld id="{34990F19-4AF9-4079-9E3A-38E608497707}" type="slidenum">
              <a:rPr lang="en-US" smtClean="0"/>
              <a:t>68</a:t>
            </a:fld>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880" y="2659062"/>
            <a:ext cx="2875723" cy="3544981"/>
          </a:xfrm>
          <a:prstGeom prst="rect">
            <a:avLst/>
          </a:prstGeom>
        </p:spPr>
      </p:pic>
    </p:spTree>
    <p:extLst>
      <p:ext uri="{BB962C8B-B14F-4D97-AF65-F5344CB8AC3E}">
        <p14:creationId xmlns:p14="http://schemas.microsoft.com/office/powerpoint/2010/main" val="187947751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961" y="1212850"/>
            <a:ext cx="8914642" cy="1938992"/>
          </a:xfrm>
        </p:spPr>
        <p:txBody>
          <a:bodyPr/>
          <a:lstStyle/>
          <a:p>
            <a:r>
              <a:rPr lang="en-US" b="1" dirty="0"/>
              <a:t>Solution: </a:t>
            </a:r>
            <a:r>
              <a:rPr lang="en-US" dirty="0"/>
              <a:t>Use matching based on past items liked by each user, to create control group of non-friends that are as similar to a user as her friends.  </a:t>
            </a:r>
          </a:p>
          <a:p>
            <a:endParaRPr lang="en-US" dirty="0"/>
          </a:p>
        </p:txBody>
      </p:sp>
      <p:sp>
        <p:nvSpPr>
          <p:cNvPr id="3" name="Title 2"/>
          <p:cNvSpPr>
            <a:spLocks noGrp="1"/>
          </p:cNvSpPr>
          <p:nvPr>
            <p:ph type="title"/>
          </p:nvPr>
        </p:nvSpPr>
        <p:spPr/>
        <p:txBody>
          <a:bodyPr/>
          <a:lstStyle/>
          <a:p>
            <a:r>
              <a:rPr lang="en-US" dirty="0"/>
              <a:t>Example: Causal effect of a social newsfeed</a:t>
            </a:r>
          </a:p>
        </p:txBody>
      </p:sp>
      <p:sp>
        <p:nvSpPr>
          <p:cNvPr id="4" name="Slide Number Placeholder 3"/>
          <p:cNvSpPr>
            <a:spLocks noGrp="1"/>
          </p:cNvSpPr>
          <p:nvPr>
            <p:ph type="sldNum" sz="quarter" idx="11"/>
          </p:nvPr>
        </p:nvSpPr>
        <p:spPr/>
        <p:txBody>
          <a:bodyPr/>
          <a:lstStyle/>
          <a:p>
            <a:fld id="{34990F19-4AF9-4079-9E3A-38E608497707}" type="slidenum">
              <a:rPr lang="en-US" smtClean="0"/>
              <a:t>69</a:t>
            </a:fld>
            <a:endParaRPr lang="en-US"/>
          </a:p>
        </p:txBody>
      </p:sp>
      <p:sp>
        <p:nvSpPr>
          <p:cNvPr id="5" name="TextBox 4"/>
          <p:cNvSpPr txBox="1"/>
          <p:nvPr/>
        </p:nvSpPr>
        <p:spPr>
          <a:xfrm>
            <a:off x="5757066" y="5833872"/>
            <a:ext cx="1678205" cy="400110"/>
          </a:xfrm>
          <a:prstGeom prst="rect">
            <a:avLst/>
          </a:prstGeom>
          <a:noFill/>
        </p:spPr>
        <p:txBody>
          <a:bodyPr wrap="square" rtlCol="0">
            <a:spAutoFit/>
          </a:bodyPr>
          <a:lstStyle/>
          <a:p>
            <a:r>
              <a:rPr lang="en-US" sz="2000" b="1" dirty="0"/>
              <a:t>Non-Friends</a:t>
            </a:r>
          </a:p>
        </p:txBody>
      </p:sp>
      <p:sp>
        <p:nvSpPr>
          <p:cNvPr id="6" name="TextBox 5"/>
          <p:cNvSpPr txBox="1"/>
          <p:nvPr/>
        </p:nvSpPr>
        <p:spPr>
          <a:xfrm>
            <a:off x="1745665" y="5833488"/>
            <a:ext cx="1953621" cy="400494"/>
          </a:xfrm>
          <a:prstGeom prst="rect">
            <a:avLst/>
          </a:prstGeom>
          <a:noFill/>
        </p:spPr>
        <p:txBody>
          <a:bodyPr wrap="square" rtlCol="0">
            <a:spAutoFit/>
          </a:bodyPr>
          <a:lstStyle/>
          <a:p>
            <a:r>
              <a:rPr lang="en-US" sz="2000" b="1" dirty="0"/>
              <a:t>Ego Network</a:t>
            </a:r>
          </a:p>
        </p:txBody>
      </p:sp>
      <p:cxnSp>
        <p:nvCxnSpPr>
          <p:cNvPr id="7" name="Straight Connector 6"/>
          <p:cNvCxnSpPr/>
          <p:nvPr/>
        </p:nvCxnSpPr>
        <p:spPr>
          <a:xfrm>
            <a:off x="4587594" y="3202888"/>
            <a:ext cx="31772" cy="2911450"/>
          </a:xfrm>
          <a:prstGeom prst="line">
            <a:avLst/>
          </a:prstGeom>
          <a:ln w="28575">
            <a:prstDash val="lgDash"/>
          </a:ln>
        </p:spPr>
        <p:style>
          <a:lnRef idx="1">
            <a:schemeClr val="dk1"/>
          </a:lnRef>
          <a:fillRef idx="0">
            <a:schemeClr val="dk1"/>
          </a:fillRef>
          <a:effectRef idx="0">
            <a:schemeClr val="dk1"/>
          </a:effectRef>
          <a:fontRef idx="minor">
            <a:schemeClr val="tx1"/>
          </a:fontRef>
        </p:style>
      </p:cxnSp>
      <p:grpSp>
        <p:nvGrpSpPr>
          <p:cNvPr id="8" name="Group 7"/>
          <p:cNvGrpSpPr/>
          <p:nvPr/>
        </p:nvGrpSpPr>
        <p:grpSpPr>
          <a:xfrm>
            <a:off x="1060841" y="3303209"/>
            <a:ext cx="3330442" cy="2366119"/>
            <a:chOff x="1059247" y="514889"/>
            <a:chExt cx="3330442" cy="2366119"/>
          </a:xfrm>
        </p:grpSpPr>
        <p:cxnSp>
          <p:nvCxnSpPr>
            <p:cNvPr id="9" name="Straight Connector 8"/>
            <p:cNvCxnSpPr>
              <a:endCxn id="10" idx="3"/>
            </p:cNvCxnSpPr>
            <p:nvPr/>
          </p:nvCxnSpPr>
          <p:spPr>
            <a:xfrm flipV="1">
              <a:off x="2571378" y="1051897"/>
              <a:ext cx="484404" cy="356578"/>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946749" y="514889"/>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f5</a:t>
              </a:r>
            </a:p>
          </p:txBody>
        </p:sp>
        <p:sp>
          <p:nvSpPr>
            <p:cNvPr id="11" name="Oval 10"/>
            <p:cNvSpPr/>
            <p:nvPr/>
          </p:nvSpPr>
          <p:spPr>
            <a:xfrm>
              <a:off x="2121696" y="1375198"/>
              <a:ext cx="744525" cy="629144"/>
            </a:xfrm>
            <a:prstGeom prst="ellipse">
              <a:avLst/>
            </a:prstGeom>
            <a:solidFill>
              <a:schemeClr val="accent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u</a:t>
              </a:r>
            </a:p>
          </p:txBody>
        </p:sp>
        <p:sp>
          <p:nvSpPr>
            <p:cNvPr id="12" name="Oval 11"/>
            <p:cNvSpPr/>
            <p:nvPr/>
          </p:nvSpPr>
          <p:spPr>
            <a:xfrm>
              <a:off x="1059247" y="671949"/>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f1</a:t>
              </a:r>
            </a:p>
          </p:txBody>
        </p:sp>
        <p:sp>
          <p:nvSpPr>
            <p:cNvPr id="13" name="Oval 12"/>
            <p:cNvSpPr/>
            <p:nvPr/>
          </p:nvSpPr>
          <p:spPr>
            <a:xfrm>
              <a:off x="3645164" y="1426174"/>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f4</a:t>
              </a:r>
            </a:p>
          </p:txBody>
        </p:sp>
        <p:sp>
          <p:nvSpPr>
            <p:cNvPr id="14" name="Oval 13"/>
            <p:cNvSpPr/>
            <p:nvPr/>
          </p:nvSpPr>
          <p:spPr>
            <a:xfrm>
              <a:off x="2953167" y="2251864"/>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f3</a:t>
              </a:r>
            </a:p>
          </p:txBody>
        </p:sp>
        <p:sp>
          <p:nvSpPr>
            <p:cNvPr id="15" name="Oval 14"/>
            <p:cNvSpPr/>
            <p:nvPr/>
          </p:nvSpPr>
          <p:spPr>
            <a:xfrm>
              <a:off x="1380635" y="2168098"/>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f2</a:t>
              </a:r>
            </a:p>
          </p:txBody>
        </p:sp>
        <p:cxnSp>
          <p:nvCxnSpPr>
            <p:cNvPr id="16" name="Straight Connector 15"/>
            <p:cNvCxnSpPr>
              <a:stCxn id="11" idx="6"/>
              <a:endCxn id="13" idx="2"/>
            </p:cNvCxnSpPr>
            <p:nvPr/>
          </p:nvCxnSpPr>
          <p:spPr>
            <a:xfrm>
              <a:off x="2866221" y="1689770"/>
              <a:ext cx="778943" cy="50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5" idx="7"/>
              <a:endCxn id="11" idx="3"/>
            </p:cNvCxnSpPr>
            <p:nvPr/>
          </p:nvCxnSpPr>
          <p:spPr>
            <a:xfrm flipV="1">
              <a:off x="2016127" y="1912206"/>
              <a:ext cx="214602" cy="348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2" idx="5"/>
              <a:endCxn id="11" idx="1"/>
            </p:cNvCxnSpPr>
            <p:nvPr/>
          </p:nvCxnSpPr>
          <p:spPr>
            <a:xfrm>
              <a:off x="1694739" y="1208957"/>
              <a:ext cx="535990" cy="258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1" idx="5"/>
              <a:endCxn id="14" idx="1"/>
            </p:cNvCxnSpPr>
            <p:nvPr/>
          </p:nvCxnSpPr>
          <p:spPr>
            <a:xfrm>
              <a:off x="2757188" y="1912206"/>
              <a:ext cx="305012" cy="43179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963264" y="3304696"/>
            <a:ext cx="3330442" cy="2366119"/>
            <a:chOff x="1059247" y="514889"/>
            <a:chExt cx="3330442" cy="2366119"/>
          </a:xfrm>
        </p:grpSpPr>
        <p:cxnSp>
          <p:nvCxnSpPr>
            <p:cNvPr id="21" name="Straight Connector 20"/>
            <p:cNvCxnSpPr>
              <a:endCxn id="22" idx="3"/>
            </p:cNvCxnSpPr>
            <p:nvPr/>
          </p:nvCxnSpPr>
          <p:spPr>
            <a:xfrm flipV="1">
              <a:off x="2571378" y="1051897"/>
              <a:ext cx="484404" cy="35657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946749" y="514889"/>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n5</a:t>
              </a:r>
            </a:p>
          </p:txBody>
        </p:sp>
        <p:sp>
          <p:nvSpPr>
            <p:cNvPr id="23" name="Oval 22"/>
            <p:cNvSpPr/>
            <p:nvPr/>
          </p:nvSpPr>
          <p:spPr>
            <a:xfrm>
              <a:off x="2121696" y="1337556"/>
              <a:ext cx="744525" cy="629144"/>
            </a:xfrm>
            <a:prstGeom prst="ellipse">
              <a:avLst/>
            </a:prstGeom>
            <a:solidFill>
              <a:schemeClr val="accent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u</a:t>
              </a:r>
            </a:p>
          </p:txBody>
        </p:sp>
        <p:sp>
          <p:nvSpPr>
            <p:cNvPr id="24" name="Oval 23"/>
            <p:cNvSpPr/>
            <p:nvPr/>
          </p:nvSpPr>
          <p:spPr>
            <a:xfrm>
              <a:off x="1059247" y="671949"/>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n1</a:t>
              </a:r>
            </a:p>
          </p:txBody>
        </p:sp>
        <p:sp>
          <p:nvSpPr>
            <p:cNvPr id="25" name="Oval 24"/>
            <p:cNvSpPr/>
            <p:nvPr/>
          </p:nvSpPr>
          <p:spPr>
            <a:xfrm>
              <a:off x="3645164" y="1426174"/>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n4</a:t>
              </a:r>
            </a:p>
          </p:txBody>
        </p:sp>
        <p:sp>
          <p:nvSpPr>
            <p:cNvPr id="26" name="Oval 25"/>
            <p:cNvSpPr/>
            <p:nvPr/>
          </p:nvSpPr>
          <p:spPr>
            <a:xfrm>
              <a:off x="2953167" y="2251864"/>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n3</a:t>
              </a:r>
            </a:p>
          </p:txBody>
        </p:sp>
        <p:sp>
          <p:nvSpPr>
            <p:cNvPr id="27" name="Oval 26"/>
            <p:cNvSpPr/>
            <p:nvPr/>
          </p:nvSpPr>
          <p:spPr>
            <a:xfrm>
              <a:off x="1380635" y="2168098"/>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n2</a:t>
              </a:r>
            </a:p>
          </p:txBody>
        </p:sp>
        <p:cxnSp>
          <p:nvCxnSpPr>
            <p:cNvPr id="28" name="Straight Connector 27"/>
            <p:cNvCxnSpPr>
              <a:stCxn id="23" idx="6"/>
              <a:endCxn id="25" idx="2"/>
            </p:cNvCxnSpPr>
            <p:nvPr/>
          </p:nvCxnSpPr>
          <p:spPr>
            <a:xfrm>
              <a:off x="2866221" y="1652128"/>
              <a:ext cx="778943" cy="8861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7" idx="7"/>
              <a:endCxn id="23" idx="3"/>
            </p:cNvCxnSpPr>
            <p:nvPr/>
          </p:nvCxnSpPr>
          <p:spPr>
            <a:xfrm flipV="1">
              <a:off x="2016127" y="1874564"/>
              <a:ext cx="214602" cy="38567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4" idx="5"/>
              <a:endCxn id="23" idx="1"/>
            </p:cNvCxnSpPr>
            <p:nvPr/>
          </p:nvCxnSpPr>
          <p:spPr>
            <a:xfrm>
              <a:off x="1694739" y="1208957"/>
              <a:ext cx="535990" cy="22073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3" idx="5"/>
              <a:endCxn id="26" idx="1"/>
            </p:cNvCxnSpPr>
            <p:nvPr/>
          </p:nvCxnSpPr>
          <p:spPr>
            <a:xfrm>
              <a:off x="2757188" y="1874564"/>
              <a:ext cx="305012" cy="469436"/>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1920081" y="6392862"/>
            <a:ext cx="669815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Sharma-Cosley (2015), Aral-Muchnik-</a:t>
            </a:r>
            <a:r>
              <a:rPr lang="en-US" sz="2000" dirty="0" err="1">
                <a:gradFill>
                  <a:gsLst>
                    <a:gs pos="2917">
                      <a:schemeClr val="tx1"/>
                    </a:gs>
                    <a:gs pos="30000">
                      <a:schemeClr val="tx1"/>
                    </a:gs>
                  </a:gsLst>
                  <a:lin ang="5400000" scaled="0"/>
                </a:gradFill>
              </a:rPr>
              <a:t>Sundarajan</a:t>
            </a:r>
            <a:r>
              <a:rPr lang="en-US" sz="2000" dirty="0">
                <a:gradFill>
                  <a:gsLst>
                    <a:gs pos="2917">
                      <a:schemeClr val="tx1"/>
                    </a:gs>
                    <a:gs pos="30000">
                      <a:schemeClr val="tx1"/>
                    </a:gs>
                  </a:gsLst>
                  <a:lin ang="5400000" scaled="0"/>
                </a:gradFill>
              </a:rPr>
              <a:t> (2009)</a:t>
            </a:r>
          </a:p>
        </p:txBody>
      </p:sp>
    </p:spTree>
    <p:extLst>
      <p:ext uri="{BB962C8B-B14F-4D97-AF65-F5344CB8AC3E}">
        <p14:creationId xmlns:p14="http://schemas.microsoft.com/office/powerpoint/2010/main" val="18590496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From data to “actionable insights”</a:t>
            </a:r>
          </a:p>
        </p:txBody>
      </p:sp>
      <p:sp>
        <p:nvSpPr>
          <p:cNvPr id="3" name="Text Placeholder 2"/>
          <p:cNvSpPr>
            <a:spLocks noGrp="1"/>
          </p:cNvSpPr>
          <p:nvPr>
            <p:ph type="body" sz="quarter" idx="10"/>
          </p:nvPr>
        </p:nvSpPr>
        <p:spPr>
          <a:xfrm>
            <a:off x="205961" y="1784099"/>
            <a:ext cx="8914641" cy="2234458"/>
          </a:xfrm>
        </p:spPr>
        <p:txBody>
          <a:bodyPr/>
          <a:lstStyle/>
          <a:p>
            <a:r>
              <a:rPr lang="en-US" dirty="0"/>
              <a:t>Number of friends can predict activity with high accuracy.</a:t>
            </a:r>
          </a:p>
          <a:p>
            <a:endParaRPr lang="en-US" sz="1200" dirty="0"/>
          </a:p>
          <a:p>
            <a:r>
              <a:rPr lang="en-US" dirty="0"/>
              <a:t>How do we increase activity of users?</a:t>
            </a:r>
          </a:p>
          <a:p>
            <a:endParaRPr lang="en-US" dirty="0"/>
          </a:p>
        </p:txBody>
      </p:sp>
      <p:sp>
        <p:nvSpPr>
          <p:cNvPr id="4" name="Slide Number Placeholder 3"/>
          <p:cNvSpPr>
            <a:spLocks noGrp="1"/>
          </p:cNvSpPr>
          <p:nvPr>
            <p:ph type="sldNum" sz="quarter" idx="11"/>
          </p:nvPr>
        </p:nvSpPr>
        <p:spPr/>
        <p:txBody>
          <a:bodyPr/>
          <a:lstStyle/>
          <a:p>
            <a:fld id="{34990F19-4AF9-4079-9E3A-38E608497707}" type="slidenum">
              <a:rPr lang="en-US" smtClean="0"/>
              <a:t>7</a:t>
            </a:fld>
            <a:endParaRPr lang="en-US"/>
          </a:p>
        </p:txBody>
      </p:sp>
      <p:sp>
        <p:nvSpPr>
          <p:cNvPr id="5" name="TextBox 4"/>
          <p:cNvSpPr txBox="1"/>
          <p:nvPr/>
        </p:nvSpPr>
        <p:spPr>
          <a:xfrm>
            <a:off x="205962" y="4106862"/>
            <a:ext cx="8916415" cy="2169825"/>
          </a:xfrm>
          <a:prstGeom prst="rect">
            <a:avLst/>
          </a:prstGeom>
          <a:noFill/>
        </p:spPr>
        <p:txBody>
          <a:bodyPr wrap="square" lIns="182880" tIns="146304" rIns="182880" bIns="146304" rtlCol="0">
            <a:spAutoFit/>
          </a:bodyPr>
          <a:lstStyle/>
          <a:p>
            <a:pPr lvl="0" defTabSz="699463">
              <a:lnSpc>
                <a:spcPct val="90000"/>
              </a:lnSpc>
              <a:spcBef>
                <a:spcPct val="20000"/>
              </a:spcBef>
              <a:buSzPct val="90000"/>
            </a:pPr>
            <a:r>
              <a:rPr lang="en-US" sz="3000" b="1" dirty="0">
                <a:gradFill>
                  <a:gsLst>
                    <a:gs pos="1250">
                      <a:srgbClr val="FFFFFF"/>
                    </a:gs>
                    <a:gs pos="99000">
                      <a:srgbClr val="FFFFFF"/>
                    </a:gs>
                  </a:gsLst>
                  <a:lin ang="5400000" scaled="0"/>
                </a:gradFill>
                <a:latin typeface="Segoe UI Light"/>
              </a:rPr>
              <a:t>Would increasing the number of friends increase people’s activity on our system?</a:t>
            </a:r>
          </a:p>
          <a:p>
            <a:pPr lvl="0" defTabSz="699463">
              <a:lnSpc>
                <a:spcPct val="90000"/>
              </a:lnSpc>
              <a:spcBef>
                <a:spcPct val="20000"/>
              </a:spcBef>
              <a:buSzPct val="90000"/>
            </a:pPr>
            <a:endParaRPr lang="en-US" sz="1200" dirty="0">
              <a:gradFill>
                <a:gsLst>
                  <a:gs pos="1250">
                    <a:srgbClr val="FFFFFF"/>
                  </a:gs>
                  <a:gs pos="99000">
                    <a:srgbClr val="FFFFFF"/>
                  </a:gs>
                </a:gsLst>
                <a:lin ang="5400000" scaled="0"/>
              </a:gradFill>
              <a:latin typeface="Segoe UI Light"/>
            </a:endParaRPr>
          </a:p>
          <a:p>
            <a:pPr lvl="0" defTabSz="699463">
              <a:lnSpc>
                <a:spcPct val="90000"/>
              </a:lnSpc>
              <a:spcBef>
                <a:spcPct val="20000"/>
              </a:spcBef>
              <a:buSzPct val="90000"/>
            </a:pPr>
            <a:r>
              <a:rPr lang="en-US" sz="3000" dirty="0">
                <a:gradFill>
                  <a:gsLst>
                    <a:gs pos="1250">
                      <a:srgbClr val="FFFFFF"/>
                    </a:gs>
                    <a:gs pos="99000">
                      <a:srgbClr val="FFFFFF"/>
                    </a:gs>
                  </a:gsLst>
                  <a:lin ang="5400000" scaled="0"/>
                </a:gradFill>
                <a:latin typeface="Segoe UI Light"/>
              </a:rPr>
              <a:t>Maybe, may be not (!)</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79454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122667"/>
          </a:xfrm>
        </p:spPr>
        <p:txBody>
          <a:bodyPr/>
          <a:lstStyle/>
          <a:p>
            <a:endParaRPr lang="en-US" dirty="0"/>
          </a:p>
          <a:p>
            <a:r>
              <a:rPr lang="en-US" dirty="0"/>
              <a:t>There might be </a:t>
            </a:r>
            <a:r>
              <a:rPr lang="en-US" b="1" dirty="0"/>
              <a:t>unknown and unobserved</a:t>
            </a:r>
            <a:r>
              <a:rPr lang="en-US" dirty="0"/>
              <a:t> causes that might affect an Algorithm’s CTR.</a:t>
            </a:r>
          </a:p>
          <a:p>
            <a:r>
              <a:rPr lang="en-US" sz="2100" dirty="0"/>
              <a:t>E.g. early adopters, more tech-savvy, or another characteristic.</a:t>
            </a:r>
          </a:p>
          <a:p>
            <a:endParaRPr lang="en-US" sz="1200" dirty="0"/>
          </a:p>
          <a:p>
            <a:r>
              <a:rPr lang="en-US" dirty="0"/>
              <a:t>There might be </a:t>
            </a:r>
            <a:r>
              <a:rPr lang="en-US" b="1" dirty="0"/>
              <a:t>known unobserved</a:t>
            </a:r>
            <a:r>
              <a:rPr lang="en-US" dirty="0"/>
              <a:t> user features.</a:t>
            </a:r>
          </a:p>
          <a:p>
            <a:pPr lvl="1"/>
            <a:r>
              <a:rPr lang="en-US" dirty="0">
                <a:latin typeface="+mj-lt"/>
              </a:rPr>
              <a:t> </a:t>
            </a:r>
            <a:r>
              <a:rPr lang="en-US" sz="2100" dirty="0">
                <a:latin typeface="+mj-lt"/>
              </a:rPr>
              <a:t>E.g. their age or the context in which they use an online system.</a:t>
            </a:r>
          </a:p>
          <a:p>
            <a:endParaRPr lang="en-US" sz="1500" dirty="0"/>
          </a:p>
          <a:p>
            <a:r>
              <a:rPr lang="en-US" dirty="0"/>
              <a:t>At best, with only observational data, we can obtain </a:t>
            </a:r>
            <a:r>
              <a:rPr lang="en-US" b="1" dirty="0"/>
              <a:t>strong hints </a:t>
            </a:r>
            <a:r>
              <a:rPr lang="en-US" dirty="0"/>
              <a:t>to causality.</a:t>
            </a:r>
          </a:p>
        </p:txBody>
      </p:sp>
      <p:sp>
        <p:nvSpPr>
          <p:cNvPr id="2" name="Title 1"/>
          <p:cNvSpPr>
            <a:spLocks noGrp="1"/>
          </p:cNvSpPr>
          <p:nvPr>
            <p:ph type="title"/>
          </p:nvPr>
        </p:nvSpPr>
        <p:spPr/>
        <p:txBody>
          <a:bodyPr/>
          <a:lstStyle/>
          <a:p>
            <a:r>
              <a:rPr lang="en-US" dirty="0"/>
              <a:t>Caveat: Causal effect only if assumed graphical model is correct</a:t>
            </a:r>
          </a:p>
        </p:txBody>
      </p:sp>
      <p:sp>
        <p:nvSpPr>
          <p:cNvPr id="4" name="Slide Number Placeholder 3"/>
          <p:cNvSpPr>
            <a:spLocks noGrp="1"/>
          </p:cNvSpPr>
          <p:nvPr>
            <p:ph type="sldNum" sz="quarter" idx="11"/>
          </p:nvPr>
        </p:nvSpPr>
        <p:spPr/>
        <p:txBody>
          <a:bodyPr/>
          <a:lstStyle/>
          <a:p>
            <a:fld id="{34990F19-4AF9-4079-9E3A-38E608497707}" type="slidenum">
              <a:rPr lang="en-US" smtClean="0"/>
              <a:t>70</a:t>
            </a:fld>
            <a:endParaRPr lang="en-US"/>
          </a:p>
        </p:txBody>
      </p:sp>
    </p:spTree>
    <p:extLst>
      <p:ext uri="{BB962C8B-B14F-4D97-AF65-F5344CB8AC3E}">
        <p14:creationId xmlns:p14="http://schemas.microsoft.com/office/powerpoint/2010/main" val="33586553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19881" y="2811462"/>
            <a:ext cx="7541968" cy="2744490"/>
          </a:xfrm>
        </p:spPr>
        <p:txBody>
          <a:bodyPr/>
          <a:lstStyle/>
          <a:p>
            <a:r>
              <a:rPr lang="en-US" dirty="0"/>
              <a:t>Key takeaways</a:t>
            </a:r>
          </a:p>
        </p:txBody>
      </p:sp>
      <p:sp>
        <p:nvSpPr>
          <p:cNvPr id="4" name="Slide Number Placeholder 3"/>
          <p:cNvSpPr>
            <a:spLocks noGrp="1"/>
          </p:cNvSpPr>
          <p:nvPr>
            <p:ph type="sldNum" sz="quarter" idx="13"/>
          </p:nvPr>
        </p:nvSpPr>
        <p:spPr/>
        <p:txBody>
          <a:bodyPr/>
          <a:lstStyle/>
          <a:p>
            <a:fld id="{34990F19-4AF9-4079-9E3A-38E608497707}" type="slidenum">
              <a:rPr lang="en-US" smtClean="0"/>
              <a:t>71</a:t>
            </a:fld>
            <a:endParaRPr lang="en-US"/>
          </a:p>
        </p:txBody>
      </p:sp>
    </p:spTree>
    <p:extLst>
      <p:ext uri="{BB962C8B-B14F-4D97-AF65-F5344CB8AC3E}">
        <p14:creationId xmlns:p14="http://schemas.microsoft.com/office/powerpoint/2010/main" val="3422464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Whenever possible, use randomization.</a:t>
            </a:r>
          </a:p>
          <a:p>
            <a:pPr lvl="1"/>
            <a:r>
              <a:rPr lang="en-US" sz="1800" dirty="0"/>
              <a:t>If number of output items low, consider using multi-world testing. </a:t>
            </a:r>
          </a:p>
          <a:p>
            <a:pPr lvl="1"/>
            <a:endParaRPr lang="en-US" sz="1800" dirty="0"/>
          </a:p>
          <a:p>
            <a:r>
              <a:rPr lang="en-US" dirty="0"/>
              <a:t>If randomization is not feasible, consider exploiting natural experiments. </a:t>
            </a:r>
          </a:p>
          <a:p>
            <a:pPr lvl="1"/>
            <a:r>
              <a:rPr lang="en-US" sz="1800" dirty="0"/>
              <a:t>Better to consider multiple sources of natural experiments.</a:t>
            </a:r>
          </a:p>
          <a:p>
            <a:pPr lvl="1"/>
            <a:endParaRPr lang="en-US" sz="1800" dirty="0"/>
          </a:p>
          <a:p>
            <a:r>
              <a:rPr lang="en-US" dirty="0"/>
              <a:t>If natural experiments are hard to find, consider using conditioning methods.</a:t>
            </a:r>
          </a:p>
          <a:p>
            <a:pPr lvl="1"/>
            <a:r>
              <a:rPr lang="en-US" sz="1800" dirty="0"/>
              <a:t>Use them as strong hints for causality.</a:t>
            </a:r>
          </a:p>
        </p:txBody>
      </p:sp>
      <p:sp>
        <p:nvSpPr>
          <p:cNvPr id="2" name="Title 1"/>
          <p:cNvSpPr>
            <a:spLocks noGrp="1"/>
          </p:cNvSpPr>
          <p:nvPr>
            <p:ph type="title"/>
          </p:nvPr>
        </p:nvSpPr>
        <p:spPr/>
        <p:txBody>
          <a:bodyPr/>
          <a:lstStyle/>
          <a:p>
            <a:r>
              <a:rPr lang="en-US" dirty="0"/>
              <a:t>Causal inference: Best practices</a:t>
            </a:r>
          </a:p>
        </p:txBody>
      </p:sp>
      <p:sp>
        <p:nvSpPr>
          <p:cNvPr id="4" name="Slide Number Placeholder 3"/>
          <p:cNvSpPr>
            <a:spLocks noGrp="1"/>
          </p:cNvSpPr>
          <p:nvPr>
            <p:ph type="sldNum" sz="quarter" idx="11"/>
          </p:nvPr>
        </p:nvSpPr>
        <p:spPr/>
        <p:txBody>
          <a:bodyPr/>
          <a:lstStyle/>
          <a:p>
            <a:fld id="{34990F19-4AF9-4079-9E3A-38E608497707}" type="slidenum">
              <a:rPr lang="en-US" smtClean="0"/>
              <a:t>72</a:t>
            </a:fld>
            <a:endParaRPr lang="en-US"/>
          </a:p>
        </p:txBody>
      </p:sp>
    </p:spTree>
    <p:extLst>
      <p:ext uri="{BB962C8B-B14F-4D97-AF65-F5344CB8AC3E}">
        <p14:creationId xmlns:p14="http://schemas.microsoft.com/office/powerpoint/2010/main" val="317234690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endParaRPr lang="en-US" dirty="0"/>
          </a:p>
          <a:p>
            <a:endParaRPr lang="en-US" dirty="0"/>
          </a:p>
          <a:p>
            <a:endParaRPr lang="en-US" dirty="0"/>
          </a:p>
        </p:txBody>
      </p:sp>
      <p:sp>
        <p:nvSpPr>
          <p:cNvPr id="4" name="Title 3"/>
          <p:cNvSpPr>
            <a:spLocks noGrp="1"/>
          </p:cNvSpPr>
          <p:nvPr>
            <p:ph type="title"/>
          </p:nvPr>
        </p:nvSpPr>
        <p:spPr/>
        <p:txBody>
          <a:bodyPr/>
          <a:lstStyle/>
          <a:p>
            <a:r>
              <a:rPr lang="en-US" sz="3000" dirty="0"/>
              <a:t>Causal inference is tricky</a:t>
            </a:r>
            <a:br>
              <a:rPr lang="en-US" sz="3000" dirty="0"/>
            </a:br>
            <a:r>
              <a:rPr lang="en-US" sz="2100" dirty="0"/>
              <a:t>Correlations are seldom enough. And sometimes horribly misleading.</a:t>
            </a:r>
            <a:br>
              <a:rPr lang="en-US" sz="21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r>
              <a:rPr lang="en-US" sz="3000" dirty="0"/>
              <a:t>Always be skeptical of causal claims from </a:t>
            </a:r>
            <a:r>
              <a:rPr lang="en-US" sz="3000" strike="sngStrike" dirty="0"/>
              <a:t>observational </a:t>
            </a:r>
            <a:r>
              <a:rPr lang="en-US" sz="3000" dirty="0"/>
              <a:t>any data.</a:t>
            </a:r>
            <a:br>
              <a:rPr lang="en-US" sz="3000" dirty="0"/>
            </a:br>
            <a:r>
              <a:rPr lang="en-US" sz="2100" dirty="0"/>
              <a:t>More data does not automatically lead to better causal estimates.</a:t>
            </a:r>
          </a:p>
        </p:txBody>
      </p:sp>
      <p:sp>
        <p:nvSpPr>
          <p:cNvPr id="5" name="Slide Number Placeholder 4"/>
          <p:cNvSpPr>
            <a:spLocks noGrp="1"/>
          </p:cNvSpPr>
          <p:nvPr>
            <p:ph type="sldNum" sz="quarter" idx="11"/>
          </p:nvPr>
        </p:nvSpPr>
        <p:spPr/>
        <p:txBody>
          <a:bodyPr/>
          <a:lstStyle/>
          <a:p>
            <a:fld id="{34990F19-4AF9-4079-9E3A-38E608497707}" type="slidenum">
              <a:rPr lang="en-US" smtClean="0"/>
              <a:t>73</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267" y="1866754"/>
            <a:ext cx="7543158" cy="2973744"/>
          </a:xfrm>
          <a:prstGeom prst="rect">
            <a:avLst/>
          </a:prstGeom>
        </p:spPr>
      </p:pic>
      <p:sp>
        <p:nvSpPr>
          <p:cNvPr id="3" name="TextBox 2"/>
          <p:cNvSpPr txBox="1"/>
          <p:nvPr/>
        </p:nvSpPr>
        <p:spPr>
          <a:xfrm>
            <a:off x="3215617" y="6392862"/>
            <a:ext cx="5257664" cy="498580"/>
          </a:xfrm>
          <a:prstGeom prst="rect">
            <a:avLst/>
          </a:prstGeom>
          <a:noFill/>
        </p:spPr>
        <p:txBody>
          <a:bodyPr wrap="square" lIns="137148" tIns="109719" rIns="137148" bIns="109719" rtlCol="0">
            <a:spAutoFit/>
          </a:bodyPr>
          <a:lstStyle/>
          <a:p>
            <a:pPr>
              <a:lnSpc>
                <a:spcPct val="90000"/>
              </a:lnSpc>
              <a:spcAft>
                <a:spcPts val="450"/>
              </a:spcAft>
            </a:pPr>
            <a:r>
              <a:rPr lang="en-US" sz="2000" dirty="0">
                <a:gradFill>
                  <a:gsLst>
                    <a:gs pos="2917">
                      <a:schemeClr val="tx1"/>
                    </a:gs>
                    <a:gs pos="30000">
                      <a:schemeClr val="tx1"/>
                    </a:gs>
                  </a:gsLst>
                  <a:lin ang="5400000" scaled="0"/>
                </a:gradFill>
                <a:hlinkClick r:id="rId4"/>
              </a:rPr>
              <a:t>http://tylervigen.com/spurious-correlations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5473163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III. Hands-on tutorial</a:t>
            </a:r>
          </a:p>
        </p:txBody>
      </p:sp>
      <p:sp>
        <p:nvSpPr>
          <p:cNvPr id="3" name="Slide Number Placeholder 2"/>
          <p:cNvSpPr>
            <a:spLocks noGrp="1"/>
          </p:cNvSpPr>
          <p:nvPr>
            <p:ph type="sldNum" sz="quarter" idx="10"/>
          </p:nvPr>
        </p:nvSpPr>
        <p:spPr/>
        <p:txBody>
          <a:bodyPr/>
          <a:lstStyle/>
          <a:p>
            <a:fld id="{34990F19-4AF9-4079-9E3A-38E608497707}" type="slidenum">
              <a:rPr lang="en-US" smtClean="0"/>
              <a:t>74</a:t>
            </a:fld>
            <a:endParaRPr lang="en-US"/>
          </a:p>
        </p:txBody>
      </p:sp>
    </p:spTree>
    <p:extLst>
      <p:ext uri="{BB962C8B-B14F-4D97-AF65-F5344CB8AC3E}">
        <p14:creationId xmlns:p14="http://schemas.microsoft.com/office/powerpoint/2010/main" val="147902009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77081" y="2354262"/>
            <a:ext cx="7908132" cy="1992835"/>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rPr>
              <a:t>Code and resources available at</a:t>
            </a:r>
          </a:p>
          <a:p>
            <a:pPr>
              <a:lnSpc>
                <a:spcPct val="90000"/>
              </a:lnSpc>
              <a:spcAft>
                <a:spcPts val="450"/>
              </a:spcAft>
            </a:pPr>
            <a:r>
              <a:rPr lang="en-US" sz="2400" dirty="0">
                <a:hlinkClick r:id="rId3"/>
              </a:rPr>
              <a:t>http://www.github.com/amit-sharma/causal-inference-tutorial</a:t>
            </a:r>
            <a:endParaRPr lang="en-US" sz="2400" dirty="0"/>
          </a:p>
          <a:p>
            <a:pPr>
              <a:lnSpc>
                <a:spcPct val="90000"/>
              </a:lnSpc>
              <a:spcAft>
                <a:spcPts val="450"/>
              </a:spcAft>
            </a:pPr>
            <a:endParaRPr lang="en-US" sz="2100" dirty="0">
              <a:gradFill>
                <a:gsLst>
                  <a:gs pos="2917">
                    <a:schemeClr val="tx1"/>
                  </a:gs>
                  <a:gs pos="30000">
                    <a:schemeClr val="tx1"/>
                  </a:gs>
                </a:gsLst>
                <a:lin ang="5400000" scaled="0"/>
              </a:gradFill>
            </a:endParaRPr>
          </a:p>
          <a:p>
            <a:pPr>
              <a:lnSpc>
                <a:spcPct val="90000"/>
              </a:lnSpc>
              <a:spcAft>
                <a:spcPts val="450"/>
              </a:spcAft>
            </a:pPr>
            <a:r>
              <a:rPr lang="en-US" sz="2100" dirty="0">
                <a:gradFill>
                  <a:gsLst>
                    <a:gs pos="2917">
                      <a:schemeClr val="tx1"/>
                    </a:gs>
                    <a:gs pos="30000">
                      <a:schemeClr val="tx1"/>
                    </a:gs>
                  </a:gsLst>
                  <a:lin ang="5400000" scaled="0"/>
                </a:gradFill>
              </a:rPr>
              <a:t>Contact: </a:t>
            </a:r>
            <a:r>
              <a:rPr lang="en-US" sz="2100" dirty="0">
                <a:gradFill>
                  <a:gsLst>
                    <a:gs pos="2917">
                      <a:schemeClr val="tx1"/>
                    </a:gs>
                    <a:gs pos="30000">
                      <a:schemeClr val="tx1"/>
                    </a:gs>
                  </a:gsLst>
                  <a:lin ang="5400000" scaled="0"/>
                </a:gradFill>
                <a:hlinkClick r:id="rId4"/>
              </a:rPr>
              <a:t>amshar@microsoft.com</a:t>
            </a:r>
            <a:r>
              <a:rPr lang="en-US" sz="2100" dirty="0">
                <a:gradFill>
                  <a:gsLst>
                    <a:gs pos="2917">
                      <a:schemeClr val="tx1"/>
                    </a:gs>
                    <a:gs pos="30000">
                      <a:schemeClr val="tx1"/>
                    </a:gs>
                  </a:gsLst>
                  <a:lin ang="5400000" scaled="0"/>
                </a:gradFill>
              </a:rPr>
              <a:t>, @</a:t>
            </a:r>
            <a:r>
              <a:rPr lang="en-US" sz="2100" dirty="0" err="1">
                <a:gradFill>
                  <a:gsLst>
                    <a:gs pos="2917">
                      <a:schemeClr val="tx1"/>
                    </a:gs>
                    <a:gs pos="30000">
                      <a:schemeClr val="tx1"/>
                    </a:gs>
                  </a:gsLst>
                  <a:lin ang="5400000" scaled="0"/>
                </a:gradFill>
              </a:rPr>
              <a:t>amt_shrma</a:t>
            </a:r>
            <a:endParaRPr lang="en-US" sz="2100" dirty="0">
              <a:gradFill>
                <a:gsLst>
                  <a:gs pos="2917">
                    <a:schemeClr val="tx1"/>
                  </a:gs>
                  <a:gs pos="30000">
                    <a:schemeClr val="tx1"/>
                  </a:gs>
                </a:gsLst>
                <a:lin ang="5400000" scaled="0"/>
              </a:gradFill>
            </a:endParaRPr>
          </a:p>
        </p:txBody>
      </p:sp>
      <p:sp>
        <p:nvSpPr>
          <p:cNvPr id="3" name="Slide Number Placeholder 2"/>
          <p:cNvSpPr>
            <a:spLocks noGrp="1"/>
          </p:cNvSpPr>
          <p:nvPr>
            <p:ph type="sldNum" sz="quarter" idx="10"/>
          </p:nvPr>
        </p:nvSpPr>
        <p:spPr/>
        <p:txBody>
          <a:bodyPr/>
          <a:lstStyle/>
          <a:p>
            <a:fld id="{34990F19-4AF9-4079-9E3A-38E608497707}" type="slidenum">
              <a:rPr lang="en-US" smtClean="0"/>
              <a:t>75</a:t>
            </a:fld>
            <a:endParaRPr lang="en-US"/>
          </a:p>
        </p:txBody>
      </p:sp>
    </p:spTree>
    <p:extLst>
      <p:ext uri="{BB962C8B-B14F-4D97-AF65-F5344CB8AC3E}">
        <p14:creationId xmlns:p14="http://schemas.microsoft.com/office/powerpoint/2010/main" val="221145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Prerequisites</a:t>
            </a:r>
          </a:p>
        </p:txBody>
      </p:sp>
      <p:sp>
        <p:nvSpPr>
          <p:cNvPr id="3" name="Text Placeholder 2"/>
          <p:cNvSpPr>
            <a:spLocks noGrp="1"/>
          </p:cNvSpPr>
          <p:nvPr>
            <p:ph type="body" sz="quarter" idx="10"/>
          </p:nvPr>
        </p:nvSpPr>
        <p:spPr>
          <a:xfrm>
            <a:off x="205961" y="1784101"/>
            <a:ext cx="8914641" cy="3951851"/>
          </a:xfrm>
        </p:spPr>
        <p:txBody>
          <a:bodyPr/>
          <a:lstStyle/>
          <a:p>
            <a:r>
              <a:rPr lang="en-US" dirty="0"/>
              <a:t>Need R, </a:t>
            </a:r>
            <a:r>
              <a:rPr lang="en-US" dirty="0" err="1"/>
              <a:t>Rstudio</a:t>
            </a:r>
            <a:r>
              <a:rPr lang="en-US" dirty="0"/>
              <a:t>. </a:t>
            </a:r>
          </a:p>
          <a:p>
            <a:r>
              <a:rPr lang="en-US" dirty="0"/>
              <a:t>Packages: </a:t>
            </a:r>
            <a:r>
              <a:rPr lang="en-US" dirty="0" err="1"/>
              <a:t>dplyr</a:t>
            </a:r>
            <a:r>
              <a:rPr lang="en-US" dirty="0"/>
              <a:t>, ggplot2</a:t>
            </a:r>
          </a:p>
          <a:p>
            <a:endParaRPr lang="en-US" sz="1200" dirty="0"/>
          </a:p>
          <a:p>
            <a:r>
              <a:rPr lang="en-US" dirty="0"/>
              <a:t>1. Install them using: </a:t>
            </a:r>
          </a:p>
          <a:p>
            <a:r>
              <a:rPr lang="en-US" sz="1800" dirty="0">
                <a:latin typeface="Consolas" panose="020B0609020204030204" pitchFamily="49" charset="0"/>
                <a:cs typeface="Consolas" panose="020B0609020204030204" pitchFamily="49" charset="0"/>
              </a:rPr>
              <a:t>	</a:t>
            </a:r>
            <a:r>
              <a:rPr lang="en-US" sz="1800" dirty="0" err="1">
                <a:latin typeface="Lucida Console" panose="020B0609040504020204" pitchFamily="49" charset="0"/>
                <a:cs typeface="Consolas" panose="020B0609020204030204" pitchFamily="49" charset="0"/>
              </a:rPr>
              <a:t>install.packages</a:t>
            </a:r>
            <a:r>
              <a:rPr lang="en-US" sz="1800" dirty="0">
                <a:latin typeface="Lucida Console" panose="020B0609040504020204" pitchFamily="49" charset="0"/>
                <a:cs typeface="Consolas" panose="020B0609020204030204" pitchFamily="49" charset="0"/>
              </a:rPr>
              <a:t>(“</a:t>
            </a:r>
            <a:r>
              <a:rPr lang="en-US" sz="1800" dirty="0" err="1">
                <a:latin typeface="Lucida Console" panose="020B0609040504020204" pitchFamily="49" charset="0"/>
                <a:cs typeface="Consolas" panose="020B0609020204030204" pitchFamily="49" charset="0"/>
              </a:rPr>
              <a:t>dplyr</a:t>
            </a:r>
            <a:r>
              <a:rPr lang="en-US" sz="1800" dirty="0">
                <a:latin typeface="Lucida Console" panose="020B0609040504020204" pitchFamily="49" charset="0"/>
                <a:cs typeface="Consolas" panose="020B0609020204030204" pitchFamily="49" charset="0"/>
              </a:rPr>
              <a:t>”)</a:t>
            </a:r>
          </a:p>
          <a:p>
            <a:r>
              <a:rPr lang="en-US" sz="1800" dirty="0">
                <a:latin typeface="Lucida Console" panose="020B0609040504020204" pitchFamily="49" charset="0"/>
                <a:cs typeface="Consolas" panose="020B0609020204030204" pitchFamily="49" charset="0"/>
              </a:rPr>
              <a:t>	</a:t>
            </a:r>
            <a:r>
              <a:rPr lang="en-US" sz="1800" dirty="0" err="1">
                <a:latin typeface="Lucida Console" panose="020B0609040504020204" pitchFamily="49" charset="0"/>
                <a:cs typeface="Consolas" panose="020B0609020204030204" pitchFamily="49" charset="0"/>
              </a:rPr>
              <a:t>install.packages</a:t>
            </a:r>
            <a:r>
              <a:rPr lang="en-US" sz="1800" dirty="0">
                <a:latin typeface="Lucida Console" panose="020B0609040504020204" pitchFamily="49" charset="0"/>
                <a:cs typeface="Consolas" panose="020B0609020204030204" pitchFamily="49" charset="0"/>
              </a:rPr>
              <a:t>(“ggplot2”)</a:t>
            </a:r>
          </a:p>
          <a:p>
            <a:endParaRPr lang="en-US" sz="1200" dirty="0"/>
          </a:p>
          <a:p>
            <a:r>
              <a:rPr lang="en-US" dirty="0"/>
              <a:t>2. Clone </a:t>
            </a:r>
            <a:r>
              <a:rPr lang="en-US" dirty="0" err="1"/>
              <a:t>git</a:t>
            </a:r>
            <a:r>
              <a:rPr lang="en-US" dirty="0"/>
              <a:t> repository </a:t>
            </a:r>
          </a:p>
          <a:p>
            <a:r>
              <a:rPr lang="en-US" sz="1800" dirty="0"/>
              <a:t>	</a:t>
            </a:r>
            <a:r>
              <a:rPr lang="en-US" sz="1800" dirty="0">
                <a:hlinkClick r:id="rId2"/>
              </a:rPr>
              <a:t>https://www.github.com/amit-sharma/causal-inference-tutorial</a:t>
            </a:r>
            <a:endParaRPr lang="en-US" sz="1800" dirty="0"/>
          </a:p>
          <a:p>
            <a:endParaRPr lang="en-US" dirty="0"/>
          </a:p>
        </p:txBody>
      </p:sp>
      <p:sp>
        <p:nvSpPr>
          <p:cNvPr id="4" name="Slide Number Placeholder 3"/>
          <p:cNvSpPr>
            <a:spLocks noGrp="1"/>
          </p:cNvSpPr>
          <p:nvPr>
            <p:ph type="sldNum" sz="quarter" idx="11"/>
          </p:nvPr>
        </p:nvSpPr>
        <p:spPr/>
        <p:txBody>
          <a:bodyPr/>
          <a:lstStyle/>
          <a:p>
            <a:fld id="{34990F19-4AF9-4079-9E3A-38E608497707}" type="slidenum">
              <a:rPr lang="en-US" smtClean="0"/>
              <a:t>76</a:t>
            </a:fld>
            <a:endParaRPr lang="en-US"/>
          </a:p>
        </p:txBody>
      </p:sp>
    </p:spTree>
    <p:extLst>
      <p:ext uri="{BB962C8B-B14F-4D97-AF65-F5344CB8AC3E}">
        <p14:creationId xmlns:p14="http://schemas.microsoft.com/office/powerpoint/2010/main" val="276804250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Study the effect of  app store recommendation system.</a:t>
            </a:r>
          </a:p>
          <a:p>
            <a:r>
              <a:rPr lang="en-US" dirty="0"/>
              <a:t>Using system logs, </a:t>
            </a:r>
          </a:p>
          <a:p>
            <a:r>
              <a:rPr lang="en-US" dirty="0"/>
              <a:t>	Compare two recommendation algorithms.</a:t>
            </a:r>
          </a:p>
          <a:p>
            <a:r>
              <a:rPr lang="en-US" dirty="0"/>
              <a:t>	Estimate the causal effect of recommendations.</a:t>
            </a:r>
          </a:p>
          <a:p>
            <a:endParaRPr lang="en-US" dirty="0"/>
          </a:p>
        </p:txBody>
      </p:sp>
      <p:sp>
        <p:nvSpPr>
          <p:cNvPr id="2" name="Title 1"/>
          <p:cNvSpPr>
            <a:spLocks noGrp="1"/>
          </p:cNvSpPr>
          <p:nvPr>
            <p:ph type="title"/>
          </p:nvPr>
        </p:nvSpPr>
        <p:spPr/>
        <p:txBody>
          <a:bodyPr/>
          <a:lstStyle/>
          <a:p>
            <a:r>
              <a:rPr lang="en-US" dirty="0" err="1"/>
              <a:t>Gameplan</a:t>
            </a:r>
            <a:endParaRPr lang="en-US" dirty="0"/>
          </a:p>
        </p:txBody>
      </p:sp>
      <p:sp>
        <p:nvSpPr>
          <p:cNvPr id="4" name="Slide Number Placeholder 3"/>
          <p:cNvSpPr>
            <a:spLocks noGrp="1"/>
          </p:cNvSpPr>
          <p:nvPr>
            <p:ph type="sldNum" sz="quarter" idx="11"/>
          </p:nvPr>
        </p:nvSpPr>
        <p:spPr/>
        <p:txBody>
          <a:bodyPr/>
          <a:lstStyle/>
          <a:p>
            <a:fld id="{34990F19-4AF9-4079-9E3A-38E608497707}" type="slidenum">
              <a:rPr lang="en-US" smtClean="0"/>
              <a:t>77</a:t>
            </a:fld>
            <a:endParaRPr lang="en-US"/>
          </a:p>
        </p:txBody>
      </p:sp>
    </p:spTree>
    <p:extLst>
      <p:ext uri="{BB962C8B-B14F-4D97-AF65-F5344CB8AC3E}">
        <p14:creationId xmlns:p14="http://schemas.microsoft.com/office/powerpoint/2010/main" val="425227057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b="1" dirty="0"/>
              <a:t>Situation:</a:t>
            </a:r>
            <a:r>
              <a:rPr lang="en-US" dirty="0"/>
              <a:t> Two Algorithms, A and B, were used to show app recommendations on the Store.</a:t>
            </a:r>
          </a:p>
          <a:p>
            <a:endParaRPr lang="en-US" dirty="0"/>
          </a:p>
          <a:p>
            <a:r>
              <a:rPr lang="en-US" b="1" dirty="0"/>
              <a:t>Data:</a:t>
            </a:r>
            <a:r>
              <a:rPr lang="en-US" dirty="0"/>
              <a:t> System log data recording users’ visits.</a:t>
            </a:r>
          </a:p>
          <a:p>
            <a:endParaRPr lang="en-US" dirty="0"/>
          </a:p>
          <a:p>
            <a:r>
              <a:rPr lang="en-US" b="1" dirty="0"/>
              <a:t>Causal question:</a:t>
            </a:r>
            <a:r>
              <a:rPr lang="en-US" dirty="0"/>
              <a:t> Which algorithm leads to higher click-through rates? </a:t>
            </a:r>
          </a:p>
        </p:txBody>
      </p:sp>
      <p:sp>
        <p:nvSpPr>
          <p:cNvPr id="2" name="Title 1"/>
          <p:cNvSpPr>
            <a:spLocks noGrp="1"/>
          </p:cNvSpPr>
          <p:nvPr>
            <p:ph type="title"/>
          </p:nvPr>
        </p:nvSpPr>
        <p:spPr/>
        <p:txBody>
          <a:bodyPr/>
          <a:lstStyle/>
          <a:p>
            <a:r>
              <a:rPr lang="en-US" dirty="0"/>
              <a:t>I. Which of the two algorithms is better?</a:t>
            </a:r>
          </a:p>
        </p:txBody>
      </p:sp>
      <p:sp>
        <p:nvSpPr>
          <p:cNvPr id="4" name="Slide Number Placeholder 3"/>
          <p:cNvSpPr>
            <a:spLocks noGrp="1"/>
          </p:cNvSpPr>
          <p:nvPr>
            <p:ph type="sldNum" sz="quarter" idx="11"/>
          </p:nvPr>
        </p:nvSpPr>
        <p:spPr/>
        <p:txBody>
          <a:bodyPr/>
          <a:lstStyle/>
          <a:p>
            <a:fld id="{34990F19-4AF9-4079-9E3A-38E608497707}" type="slidenum">
              <a:rPr lang="en-US" smtClean="0"/>
              <a:t>78</a:t>
            </a:fld>
            <a:endParaRPr lang="en-US"/>
          </a:p>
        </p:txBody>
      </p:sp>
    </p:spTree>
    <p:extLst>
      <p:ext uri="{BB962C8B-B14F-4D97-AF65-F5344CB8AC3E}">
        <p14:creationId xmlns:p14="http://schemas.microsoft.com/office/powerpoint/2010/main" val="43027163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latin typeface="Lucida Console" panose="020B0609040504020204" pitchFamily="49" charset="0"/>
                <a:cs typeface="Consolas" panose="020B0609020204030204" pitchFamily="49" charset="0"/>
              </a:rPr>
              <a:t>source(‘</a:t>
            </a:r>
            <a:r>
              <a:rPr lang="en-US" dirty="0" err="1">
                <a:latin typeface="Lucida Console" panose="020B0609040504020204" pitchFamily="49" charset="0"/>
                <a:cs typeface="Consolas" panose="020B0609020204030204" pitchFamily="49" charset="0"/>
              </a:rPr>
              <a:t>estimate_causal_effect.R</a:t>
            </a:r>
            <a:r>
              <a:rPr lang="en-US" dirty="0">
                <a:latin typeface="Lucida Console" panose="020B0609040504020204" pitchFamily="49" charset="0"/>
                <a:cs typeface="Consolas" panose="020B0609020204030204" pitchFamily="49" charset="0"/>
              </a:rPr>
              <a:t>')</a:t>
            </a:r>
          </a:p>
          <a:p>
            <a:r>
              <a:rPr lang="en-US" dirty="0" err="1">
                <a:latin typeface="Lucida Console" panose="020B0609040504020204" pitchFamily="49" charset="0"/>
                <a:cs typeface="Consolas" panose="020B0609020204030204" pitchFamily="49" charset="0"/>
              </a:rPr>
              <a:t>user_app_visits_A</a:t>
            </a:r>
            <a:r>
              <a:rPr lang="en-US" dirty="0">
                <a:latin typeface="Lucida Console" panose="020B0609040504020204" pitchFamily="49" charset="0"/>
                <a:cs typeface="Consolas" panose="020B0609020204030204" pitchFamily="49" charset="0"/>
              </a:rPr>
              <a:t> = 	read.csv("user_app_visits_A.csv")</a:t>
            </a:r>
          </a:p>
        </p:txBody>
      </p:sp>
      <p:sp>
        <p:nvSpPr>
          <p:cNvPr id="2" name="Title 1"/>
          <p:cNvSpPr>
            <a:spLocks noGrp="1"/>
          </p:cNvSpPr>
          <p:nvPr>
            <p:ph type="title"/>
          </p:nvPr>
        </p:nvSpPr>
        <p:spPr/>
        <p:txBody>
          <a:bodyPr/>
          <a:lstStyle/>
          <a:p>
            <a:r>
              <a:rPr lang="en-US" dirty="0"/>
              <a:t>Loading user-app visits data</a:t>
            </a:r>
          </a:p>
        </p:txBody>
      </p:sp>
      <p:sp>
        <p:nvSpPr>
          <p:cNvPr id="4" name="Slide Number Placeholder 3"/>
          <p:cNvSpPr>
            <a:spLocks noGrp="1"/>
          </p:cNvSpPr>
          <p:nvPr>
            <p:ph type="sldNum" sz="quarter" idx="11"/>
          </p:nvPr>
        </p:nvSpPr>
        <p:spPr/>
        <p:txBody>
          <a:bodyPr/>
          <a:lstStyle/>
          <a:p>
            <a:fld id="{34990F19-4AF9-4079-9E3A-38E608497707}" type="slidenum">
              <a:rPr lang="en-US" smtClean="0"/>
              <a:t>79</a:t>
            </a:fld>
            <a:endParaRPr lang="en-US"/>
          </a:p>
        </p:txBody>
      </p:sp>
    </p:spTree>
    <p:extLst>
      <p:ext uri="{BB962C8B-B14F-4D97-AF65-F5344CB8AC3E}">
        <p14:creationId xmlns:p14="http://schemas.microsoft.com/office/powerpoint/2010/main" val="35398045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Different explanations are possible</a:t>
            </a:r>
          </a:p>
        </p:txBody>
      </p:sp>
      <p:sp>
        <p:nvSpPr>
          <p:cNvPr id="3" name="Text Placeholder 2"/>
          <p:cNvSpPr>
            <a:spLocks noGrp="1"/>
          </p:cNvSpPr>
          <p:nvPr>
            <p:ph type="body" sz="quarter" idx="10"/>
          </p:nvPr>
        </p:nvSpPr>
        <p:spPr>
          <a:xfrm>
            <a:off x="205961" y="1784099"/>
            <a:ext cx="8914641" cy="4773614"/>
          </a:xfrm>
        </p:spPr>
        <p:txBody>
          <a:bodyPr/>
          <a:lstStyle/>
          <a:p>
            <a:endParaRPr lang="en-US" dirty="0"/>
          </a:p>
          <a:p>
            <a:endParaRPr lang="en-US" dirty="0"/>
          </a:p>
          <a:p>
            <a:endParaRPr lang="en-US" dirty="0"/>
          </a:p>
          <a:p>
            <a:endParaRPr lang="en-US" dirty="0"/>
          </a:p>
          <a:p>
            <a:endParaRPr lang="en-US" dirty="0"/>
          </a:p>
          <a:p>
            <a:r>
              <a:rPr lang="en-US" dirty="0"/>
              <a:t>How do we know </a:t>
            </a:r>
          </a:p>
          <a:p>
            <a:r>
              <a:rPr lang="en-US" dirty="0"/>
              <a:t>What causes what?</a:t>
            </a:r>
          </a:p>
          <a:p>
            <a:endParaRPr lang="en-US" sz="1200" dirty="0"/>
          </a:p>
          <a:p>
            <a:r>
              <a:rPr lang="en-US" b="1" dirty="0"/>
              <a:t>Decision: </a:t>
            </a:r>
            <a:r>
              <a:rPr lang="en-US" dirty="0"/>
              <a:t>To increase activity, would it make sense to launch a campaign to increase friends?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365" y="1193195"/>
            <a:ext cx="5229369" cy="105926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81" y="2430462"/>
            <a:ext cx="5257800" cy="98580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2365" y="3533002"/>
            <a:ext cx="5238238" cy="2004758"/>
          </a:xfrm>
          <a:prstGeom prst="rect">
            <a:avLst/>
          </a:prstGeom>
        </p:spPr>
      </p:pic>
      <p:sp>
        <p:nvSpPr>
          <p:cNvPr id="7" name="Slide Number Placeholder 6"/>
          <p:cNvSpPr>
            <a:spLocks noGrp="1"/>
          </p:cNvSpPr>
          <p:nvPr>
            <p:ph type="sldNum" sz="quarter" idx="11"/>
          </p:nvPr>
        </p:nvSpPr>
        <p:spPr/>
        <p:txBody>
          <a:bodyPr/>
          <a:lstStyle/>
          <a:p>
            <a:fld id="{34990F19-4AF9-4079-9E3A-38E608497707}" type="slidenum">
              <a:rPr lang="en-US" smtClean="0"/>
              <a:t>8</a:t>
            </a:fld>
            <a:endParaRPr lang="en-US"/>
          </a:p>
        </p:txBody>
      </p:sp>
    </p:spTree>
    <p:extLst>
      <p:ext uri="{BB962C8B-B14F-4D97-AF65-F5344CB8AC3E}">
        <p14:creationId xmlns:p14="http://schemas.microsoft.com/office/powerpoint/2010/main" val="4050427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0251" y="1954343"/>
            <a:ext cx="8675901" cy="3485853"/>
          </a:xfrm>
          <a:prstGeom prst="rect">
            <a:avLst/>
          </a:prstGeom>
        </p:spPr>
      </p:pic>
      <p:sp>
        <p:nvSpPr>
          <p:cNvPr id="4" name="Title 3"/>
          <p:cNvSpPr>
            <a:spLocks noGrp="1"/>
          </p:cNvSpPr>
          <p:nvPr>
            <p:ph type="title"/>
          </p:nvPr>
        </p:nvSpPr>
        <p:spPr>
          <a:xfrm>
            <a:off x="205962" y="295277"/>
            <a:ext cx="8916415" cy="917575"/>
          </a:xfrm>
        </p:spPr>
        <p:txBody>
          <a:bodyPr/>
          <a:lstStyle/>
          <a:p>
            <a:r>
              <a:rPr lang="en-US" dirty="0"/>
              <a:t>Dataset at a glance</a:t>
            </a:r>
          </a:p>
        </p:txBody>
      </p:sp>
      <p:sp>
        <p:nvSpPr>
          <p:cNvPr id="2" name="Slide Number Placeholder 1"/>
          <p:cNvSpPr>
            <a:spLocks noGrp="1"/>
          </p:cNvSpPr>
          <p:nvPr>
            <p:ph type="sldNum" sz="quarter" idx="11"/>
          </p:nvPr>
        </p:nvSpPr>
        <p:spPr/>
        <p:txBody>
          <a:bodyPr/>
          <a:lstStyle/>
          <a:p>
            <a:fld id="{34990F19-4AF9-4079-9E3A-38E608497707}" type="slidenum">
              <a:rPr lang="en-US" smtClean="0"/>
              <a:t>80</a:t>
            </a:fld>
            <a:endParaRPr lang="en-US"/>
          </a:p>
        </p:txBody>
      </p:sp>
    </p:spTree>
    <p:extLst>
      <p:ext uri="{BB962C8B-B14F-4D97-AF65-F5344CB8AC3E}">
        <p14:creationId xmlns:p14="http://schemas.microsoft.com/office/powerpoint/2010/main" val="423144695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b="1" dirty="0" err="1"/>
              <a:t>user_id</a:t>
            </a:r>
            <a:r>
              <a:rPr lang="en-US" b="1" dirty="0"/>
              <a:t>:</a:t>
            </a:r>
            <a:r>
              <a:rPr lang="en-US" dirty="0"/>
              <a:t> </a:t>
            </a:r>
            <a:r>
              <a:rPr lang="en-US" sz="2400" dirty="0"/>
              <a:t>Unique ID for user</a:t>
            </a:r>
          </a:p>
          <a:p>
            <a:r>
              <a:rPr lang="en-US" b="1" dirty="0" err="1"/>
              <a:t>activity_level</a:t>
            </a:r>
            <a:r>
              <a:rPr lang="en-US" b="1" dirty="0"/>
              <a:t>:</a:t>
            </a:r>
            <a:r>
              <a:rPr lang="en-US" dirty="0"/>
              <a:t> </a:t>
            </a:r>
            <a:r>
              <a:rPr lang="en-US" sz="2400" dirty="0"/>
              <a:t>User’s activity level. Discrete (1:Lowest, 4:Highest)</a:t>
            </a:r>
          </a:p>
          <a:p>
            <a:r>
              <a:rPr lang="en-US" b="1" dirty="0" err="1"/>
              <a:t>product_id</a:t>
            </a:r>
            <a:r>
              <a:rPr lang="en-US" b="1" dirty="0"/>
              <a:t>:</a:t>
            </a:r>
            <a:r>
              <a:rPr lang="en-US" dirty="0"/>
              <a:t> </a:t>
            </a:r>
            <a:r>
              <a:rPr lang="en-US" sz="2400" dirty="0"/>
              <a:t>Unique ID for an app</a:t>
            </a:r>
          </a:p>
          <a:p>
            <a:r>
              <a:rPr lang="en-US" b="1" dirty="0"/>
              <a:t>category: </a:t>
            </a:r>
            <a:r>
              <a:rPr lang="en-US" sz="2400" dirty="0"/>
              <a:t>Category for an app (e.g. productivity, music, etc.)</a:t>
            </a:r>
          </a:p>
          <a:p>
            <a:r>
              <a:rPr lang="en-US" b="1" dirty="0" err="1"/>
              <a:t>is_rec_visit</a:t>
            </a:r>
            <a:r>
              <a:rPr lang="en-US" b="1" dirty="0"/>
              <a:t>:</a:t>
            </a:r>
            <a:r>
              <a:rPr lang="en-US" dirty="0"/>
              <a:t> </a:t>
            </a:r>
            <a:r>
              <a:rPr lang="en-US" sz="2400" dirty="0"/>
              <a:t>Whether the app visit came through a recommendation click-through.</a:t>
            </a:r>
          </a:p>
          <a:p>
            <a:r>
              <a:rPr lang="en-US" b="1" dirty="0" err="1"/>
              <a:t>rec_rank</a:t>
            </a:r>
            <a:r>
              <a:rPr lang="en-US" b="1" dirty="0"/>
              <a:t>:</a:t>
            </a:r>
            <a:r>
              <a:rPr lang="en-US" sz="2400" dirty="0"/>
              <a:t> Rank in the recommendation list (only top-3 apps shown to user, -1 means that app was not in the recommendation list)</a:t>
            </a:r>
          </a:p>
        </p:txBody>
      </p:sp>
      <p:sp>
        <p:nvSpPr>
          <p:cNvPr id="2" name="Title 1"/>
          <p:cNvSpPr>
            <a:spLocks noGrp="1"/>
          </p:cNvSpPr>
          <p:nvPr>
            <p:ph type="title"/>
          </p:nvPr>
        </p:nvSpPr>
        <p:spPr/>
        <p:txBody>
          <a:bodyPr/>
          <a:lstStyle/>
          <a:p>
            <a:r>
              <a:rPr lang="en-US" dirty="0"/>
              <a:t>Data description</a:t>
            </a:r>
          </a:p>
        </p:txBody>
      </p:sp>
      <p:sp>
        <p:nvSpPr>
          <p:cNvPr id="4" name="Slide Number Placeholder 3"/>
          <p:cNvSpPr>
            <a:spLocks noGrp="1"/>
          </p:cNvSpPr>
          <p:nvPr>
            <p:ph type="sldNum" sz="quarter" idx="11"/>
          </p:nvPr>
        </p:nvSpPr>
        <p:spPr/>
        <p:txBody>
          <a:bodyPr/>
          <a:lstStyle/>
          <a:p>
            <a:fld id="{34990F19-4AF9-4079-9E3A-38E608497707}" type="slidenum">
              <a:rPr lang="en-US" smtClean="0"/>
              <a:t>81</a:t>
            </a:fld>
            <a:endParaRPr lang="en-US"/>
          </a:p>
        </p:txBody>
      </p:sp>
    </p:spTree>
    <p:extLst>
      <p:ext uri="{BB962C8B-B14F-4D97-AF65-F5344CB8AC3E}">
        <p14:creationId xmlns:p14="http://schemas.microsoft.com/office/powerpoint/2010/main" val="394783937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the dataset?</a:t>
            </a:r>
          </a:p>
        </p:txBody>
      </p:sp>
      <p:sp>
        <p:nvSpPr>
          <p:cNvPr id="5" name="Rectangle 1"/>
          <p:cNvSpPr>
            <a:spLocks noGrp="1" noChangeArrowheads="1"/>
          </p:cNvSpPr>
          <p:nvPr>
            <p:ph type="body" sz="quarter" idx="10"/>
          </p:nvPr>
        </p:nvSpPr>
        <p:spPr bwMode="auto">
          <a:xfrm>
            <a:off x="350143" y="2011334"/>
            <a:ext cx="8656169" cy="3693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defTabSz="685709" eaLnBrk="0" fontAlgn="base" hangingPunct="0">
              <a:lnSpc>
                <a:spcPct val="100000"/>
              </a:lnSpc>
              <a:spcBef>
                <a:spcPct val="0"/>
              </a:spcBef>
              <a:spcAft>
                <a:spcPct val="0"/>
              </a:spcAft>
              <a:buSzTx/>
            </a:pPr>
            <a:r>
              <a:rPr lang="en-US" altLang="en-US" sz="2400" dirty="0">
                <a:solidFill>
                  <a:srgbClr val="0000FF"/>
                </a:solidFill>
                <a:latin typeface="Lucida Console" panose="020B0609040504020204" pitchFamily="49" charset="0"/>
              </a:rPr>
              <a:t>&gt; </a:t>
            </a:r>
            <a:r>
              <a:rPr lang="en-US" altLang="en-US" sz="2400" dirty="0" err="1">
                <a:solidFill>
                  <a:srgbClr val="0000FF"/>
                </a:solidFill>
                <a:latin typeface="Lucida Console" panose="020B0609040504020204" pitchFamily="49" charset="0"/>
              </a:rPr>
              <a:t>nrow</a:t>
            </a:r>
            <a:r>
              <a:rPr lang="en-US" altLang="en-US" sz="2400" dirty="0">
                <a:solidFill>
                  <a:srgbClr val="0000FF"/>
                </a:solidFill>
                <a:latin typeface="Lucida Console" panose="020B0609040504020204" pitchFamily="49" charset="0"/>
              </a:rPr>
              <a:t>(</a:t>
            </a:r>
            <a:r>
              <a:rPr lang="en-US" altLang="en-US" sz="2400" dirty="0" err="1">
                <a:solidFill>
                  <a:srgbClr val="0000FF"/>
                </a:solidFill>
                <a:latin typeface="Lucida Console" panose="020B0609040504020204" pitchFamily="49" charset="0"/>
              </a:rPr>
              <a:t>user_app_visits_A</a:t>
            </a:r>
            <a:r>
              <a:rPr lang="en-US" altLang="en-US" sz="24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2400" dirty="0">
                <a:solidFill>
                  <a:srgbClr val="000000"/>
                </a:solidFill>
                <a:latin typeface="Lucida Console" panose="020B0609040504020204" pitchFamily="49" charset="0"/>
              </a:rPr>
              <a:t>[1] 1,000,000</a:t>
            </a:r>
          </a:p>
          <a:p>
            <a:pPr defTabSz="685709" eaLnBrk="0" fontAlgn="base" hangingPunct="0">
              <a:lnSpc>
                <a:spcPct val="100000"/>
              </a:lnSpc>
              <a:spcBef>
                <a:spcPct val="0"/>
              </a:spcBef>
              <a:spcAft>
                <a:spcPct val="0"/>
              </a:spcAft>
              <a:buSzTx/>
            </a:pPr>
            <a:r>
              <a:rPr lang="en-US" altLang="en-US" sz="2400" dirty="0">
                <a:solidFill>
                  <a:srgbClr val="0000FF"/>
                </a:solidFill>
                <a:latin typeface="Lucida Console" panose="020B0609040504020204" pitchFamily="49" charset="0"/>
              </a:rPr>
              <a:t>&gt; length(unique(</a:t>
            </a:r>
            <a:r>
              <a:rPr lang="en-US" altLang="en-US" sz="2400" dirty="0" err="1">
                <a:solidFill>
                  <a:srgbClr val="0000FF"/>
                </a:solidFill>
                <a:latin typeface="Lucida Console" panose="020B0609040504020204" pitchFamily="49" charset="0"/>
              </a:rPr>
              <a:t>user_app_visits_A$user_id</a:t>
            </a:r>
            <a:r>
              <a:rPr lang="en-US" altLang="en-US" sz="24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2400" dirty="0">
                <a:solidFill>
                  <a:srgbClr val="000000"/>
                </a:solidFill>
                <a:latin typeface="Lucida Console" panose="020B0609040504020204" pitchFamily="49" charset="0"/>
              </a:rPr>
              <a:t>[1] 10,000 </a:t>
            </a:r>
          </a:p>
          <a:p>
            <a:pPr defTabSz="685709" eaLnBrk="0" fontAlgn="base" hangingPunct="0">
              <a:lnSpc>
                <a:spcPct val="100000"/>
              </a:lnSpc>
              <a:spcBef>
                <a:spcPct val="0"/>
              </a:spcBef>
              <a:spcAft>
                <a:spcPct val="0"/>
              </a:spcAft>
              <a:buSzTx/>
            </a:pPr>
            <a:r>
              <a:rPr lang="en-US" altLang="en-US" sz="2400" dirty="0">
                <a:solidFill>
                  <a:srgbClr val="0000FF"/>
                </a:solidFill>
                <a:latin typeface="Lucida Console" panose="020B0609040504020204" pitchFamily="49" charset="0"/>
              </a:rPr>
              <a:t>&gt; length(unique(</a:t>
            </a:r>
            <a:r>
              <a:rPr lang="en-US" altLang="en-US" sz="2400" dirty="0" err="1">
                <a:solidFill>
                  <a:srgbClr val="0000FF"/>
                </a:solidFill>
                <a:latin typeface="Lucida Console" panose="020B0609040504020204" pitchFamily="49" charset="0"/>
              </a:rPr>
              <a:t>user_app_visits_A$product_id</a:t>
            </a:r>
            <a:r>
              <a:rPr lang="en-US" altLang="en-US" sz="24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r>
              <a:rPr lang="en-US" altLang="en-US" sz="2400" dirty="0">
                <a:solidFill>
                  <a:srgbClr val="000000"/>
                </a:solidFill>
                <a:latin typeface="Lucida Console" panose="020B0609040504020204" pitchFamily="49" charset="0"/>
              </a:rPr>
              <a:t>[1] 990</a:t>
            </a:r>
          </a:p>
          <a:p>
            <a:pPr defTabSz="685709" eaLnBrk="0" fontAlgn="base" hangingPunct="0">
              <a:lnSpc>
                <a:spcPct val="100000"/>
              </a:lnSpc>
              <a:spcBef>
                <a:spcPct val="0"/>
              </a:spcBef>
              <a:spcAft>
                <a:spcPct val="0"/>
              </a:spcAft>
              <a:buSzTx/>
            </a:pPr>
            <a:r>
              <a:rPr lang="en-US" altLang="en-US" sz="2400" dirty="0">
                <a:solidFill>
                  <a:srgbClr val="0000FF"/>
                </a:solidFill>
                <a:latin typeface="Lucida Console" panose="020B0609040504020204" pitchFamily="49" charset="0"/>
              </a:rPr>
              <a:t>&gt; length(unique(</a:t>
            </a:r>
            <a:r>
              <a:rPr lang="en-US" altLang="en-US" sz="2400" dirty="0" err="1">
                <a:solidFill>
                  <a:srgbClr val="0000FF"/>
                </a:solidFill>
                <a:latin typeface="Lucida Console" panose="020B0609040504020204" pitchFamily="49" charset="0"/>
              </a:rPr>
              <a:t>user_app_visits_A$category</a:t>
            </a:r>
            <a:r>
              <a:rPr lang="en-US" altLang="en-US" sz="2400" dirty="0">
                <a:solidFill>
                  <a:srgbClr val="0000FF"/>
                </a:solidFill>
                <a:latin typeface="Lucida Console" panose="020B0609040504020204" pitchFamily="49" charset="0"/>
              </a:rPr>
              <a:t>)) </a:t>
            </a:r>
            <a:r>
              <a:rPr lang="en-US" altLang="en-US" sz="2400" dirty="0">
                <a:solidFill>
                  <a:srgbClr val="000000"/>
                </a:solidFill>
                <a:latin typeface="Lucida Console" panose="020B0609040504020204" pitchFamily="49" charset="0"/>
              </a:rPr>
              <a:t>[1] 10</a:t>
            </a:r>
          </a:p>
          <a:p>
            <a:pPr defTabSz="685709" eaLnBrk="0" fontAlgn="base" hangingPunct="0">
              <a:lnSpc>
                <a:spcPct val="100000"/>
              </a:lnSpc>
              <a:spcBef>
                <a:spcPct val="0"/>
              </a:spcBef>
              <a:spcAft>
                <a:spcPct val="0"/>
              </a:spcAft>
              <a:buSzTx/>
            </a:pPr>
            <a:endParaRPr lang="en-US" altLang="en-US" sz="2400" dirty="0">
              <a:solidFill>
                <a:srgbClr val="000000"/>
              </a:solidFill>
              <a:latin typeface="Lucida Console" panose="020B0609040504020204" pitchFamily="49" charset="0"/>
            </a:endParaRPr>
          </a:p>
          <a:p>
            <a:pPr defTabSz="685709" eaLnBrk="0" fontAlgn="base" hangingPunct="0">
              <a:lnSpc>
                <a:spcPct val="100000"/>
              </a:lnSpc>
              <a:spcBef>
                <a:spcPct val="0"/>
              </a:spcBef>
              <a:spcAft>
                <a:spcPct val="0"/>
              </a:spcAft>
              <a:buSzTx/>
            </a:pPr>
            <a:endParaRPr lang="en-US" altLang="en-US" sz="2400" dirty="0">
              <a:solidFill>
                <a:schemeClr val="tx1"/>
              </a:solidFill>
              <a:latin typeface="Arial" panose="020B0604020202020204" pitchFamily="34" charset="0"/>
            </a:endParaRPr>
          </a:p>
        </p:txBody>
      </p:sp>
      <p:sp>
        <p:nvSpPr>
          <p:cNvPr id="10" name="Rectangle 6"/>
          <p:cNvSpPr>
            <a:spLocks noChangeArrowheads="1"/>
          </p:cNvSpPr>
          <p:nvPr/>
        </p:nvSpPr>
        <p:spPr bwMode="auto">
          <a:xfrm>
            <a:off x="377396" y="3050517"/>
            <a:ext cx="65" cy="2077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85709" eaLnBrk="0" fontAlgn="base" hangingPunct="0">
              <a:spcBef>
                <a:spcPct val="0"/>
              </a:spcBef>
              <a:spcAft>
                <a:spcPct val="0"/>
              </a:spcAft>
            </a:pPr>
            <a:endParaRPr lang="en-US" altLang="en-US" sz="1350" dirty="0">
              <a:latin typeface="Arial" panose="020B0604020202020204" pitchFamily="34" charset="0"/>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82</a:t>
            </a:fld>
            <a:endParaRPr lang="en-US"/>
          </a:p>
        </p:txBody>
      </p:sp>
    </p:spTree>
    <p:extLst>
      <p:ext uri="{BB962C8B-B14F-4D97-AF65-F5344CB8AC3E}">
        <p14:creationId xmlns:p14="http://schemas.microsoft.com/office/powerpoint/2010/main" val="243913937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We ask the system designers/look at the source code for the system.</a:t>
            </a:r>
          </a:p>
          <a:p>
            <a:r>
              <a:rPr lang="en-US" dirty="0"/>
              <a:t>	Algorithm was selected based on activity level of 	users.</a:t>
            </a:r>
          </a:p>
          <a:p>
            <a:r>
              <a:rPr lang="en-US" dirty="0"/>
              <a:t>Further, CTR depends on </a:t>
            </a:r>
          </a:p>
          <a:p>
            <a:pPr marL="428568" indent="-428568">
              <a:buFont typeface="Arial" panose="020B0604020202020204" pitchFamily="34" charset="0"/>
              <a:buChar char="•"/>
            </a:pPr>
            <a:r>
              <a:rPr lang="en-US" dirty="0"/>
              <a:t>Activity level</a:t>
            </a:r>
          </a:p>
          <a:p>
            <a:pPr marL="428568" indent="-428568">
              <a:buFont typeface="Arial" panose="020B0604020202020204" pitchFamily="34" charset="0"/>
              <a:buChar char="•"/>
            </a:pPr>
            <a:r>
              <a:rPr lang="en-US" dirty="0"/>
              <a:t>Time of day</a:t>
            </a:r>
          </a:p>
          <a:p>
            <a:pPr marL="428568" indent="-428568">
              <a:buFont typeface="Arial" panose="020B0604020202020204" pitchFamily="34" charset="0"/>
              <a:buChar char="•"/>
            </a:pPr>
            <a:r>
              <a:rPr lang="en-US" dirty="0"/>
              <a:t>App category	</a:t>
            </a:r>
          </a:p>
        </p:txBody>
      </p:sp>
      <p:sp>
        <p:nvSpPr>
          <p:cNvPr id="4" name="Title 3"/>
          <p:cNvSpPr>
            <a:spLocks noGrp="1"/>
          </p:cNvSpPr>
          <p:nvPr>
            <p:ph type="title"/>
          </p:nvPr>
        </p:nvSpPr>
        <p:spPr/>
        <p:txBody>
          <a:bodyPr/>
          <a:lstStyle/>
          <a:p>
            <a:r>
              <a:rPr lang="en-US" dirty="0"/>
              <a:t>Causal assumptions</a:t>
            </a:r>
          </a:p>
        </p:txBody>
      </p:sp>
      <p:sp>
        <p:nvSpPr>
          <p:cNvPr id="2" name="Slide Number Placeholder 1"/>
          <p:cNvSpPr>
            <a:spLocks noGrp="1"/>
          </p:cNvSpPr>
          <p:nvPr>
            <p:ph type="sldNum" sz="quarter" idx="11"/>
          </p:nvPr>
        </p:nvSpPr>
        <p:spPr/>
        <p:txBody>
          <a:bodyPr/>
          <a:lstStyle/>
          <a:p>
            <a:fld id="{34990F19-4AF9-4079-9E3A-38E608497707}" type="slidenum">
              <a:rPr lang="en-US" smtClean="0"/>
              <a:t>83</a:t>
            </a:fld>
            <a:endParaRPr lang="en-US"/>
          </a:p>
        </p:txBody>
      </p:sp>
    </p:spTree>
    <p:extLst>
      <p:ext uri="{BB962C8B-B14F-4D97-AF65-F5344CB8AC3E}">
        <p14:creationId xmlns:p14="http://schemas.microsoft.com/office/powerpoint/2010/main" val="239946428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model to compare CTR of algorithms</a:t>
            </a:r>
          </a:p>
        </p:txBody>
      </p:sp>
      <p:sp>
        <p:nvSpPr>
          <p:cNvPr id="3" name="Slide Number Placeholder 2"/>
          <p:cNvSpPr>
            <a:spLocks noGrp="1"/>
          </p:cNvSpPr>
          <p:nvPr>
            <p:ph type="sldNum" sz="quarter" idx="11"/>
          </p:nvPr>
        </p:nvSpPr>
        <p:spPr/>
        <p:txBody>
          <a:bodyPr/>
          <a:lstStyle/>
          <a:p>
            <a:fld id="{34990F19-4AF9-4079-9E3A-38E608497707}" type="slidenum">
              <a:rPr lang="en-US" smtClean="0"/>
              <a:t>84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22" y="1784325"/>
            <a:ext cx="8182320" cy="3810320"/>
          </a:xfrm>
          <a:prstGeom prst="rect">
            <a:avLst/>
          </a:prstGeom>
        </p:spPr>
      </p:pic>
      <p:sp>
        <p:nvSpPr>
          <p:cNvPr id="6" name="Rectangle 5"/>
          <p:cNvSpPr/>
          <p:nvPr/>
        </p:nvSpPr>
        <p:spPr bwMode="auto">
          <a:xfrm>
            <a:off x="948847" y="4640165"/>
            <a:ext cx="4228740" cy="1028612"/>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83806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estimate for comparing algorithms</a:t>
            </a:r>
          </a:p>
        </p:txBody>
      </p:sp>
      <p:sp>
        <p:nvSpPr>
          <p:cNvPr id="4" name="Rectangle 1"/>
          <p:cNvSpPr>
            <a:spLocks noGrp="1" noChangeArrowheads="1"/>
          </p:cNvSpPr>
          <p:nvPr>
            <p:ph type="body" sz="quarter" idx="10"/>
          </p:nvPr>
        </p:nvSpPr>
        <p:spPr bwMode="auto">
          <a:xfrm>
            <a:off x="205960" y="1839876"/>
            <a:ext cx="9120602"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user_app_visits_B</a:t>
            </a:r>
            <a:r>
              <a:rPr lang="en-US" altLang="en-US" sz="1500" dirty="0">
                <a:solidFill>
                  <a:srgbClr val="0000FF"/>
                </a:solidFill>
                <a:latin typeface="Lucida Console" panose="020B0609040504020204" pitchFamily="49" charset="0"/>
              </a:rPr>
              <a:t> = read.csv("user_app_visits_B.csv")</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naive_observational_estimate</a:t>
            </a:r>
            <a:r>
              <a:rPr lang="en-US" altLang="en-US" sz="1500" dirty="0">
                <a:solidFill>
                  <a:srgbClr val="0000FF"/>
                </a:solidFill>
                <a:latin typeface="Lucida Console" panose="020B0609040504020204" pitchFamily="49" charset="0"/>
              </a:rPr>
              <a:t> &lt;- function(</a:t>
            </a:r>
            <a:r>
              <a:rPr lang="en-US" altLang="en-US" sz="1500" dirty="0" err="1">
                <a:solidFill>
                  <a:srgbClr val="0000FF"/>
                </a:solidFill>
                <a:latin typeface="Lucida Console" panose="020B0609040504020204" pitchFamily="49" charset="0"/>
              </a:rPr>
              <a:t>user_visits</a:t>
            </a:r>
            <a:r>
              <a:rPr lang="en-US" altLang="en-US" sz="15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  </a:t>
            </a:r>
            <a:r>
              <a:rPr lang="en-US" altLang="en-US" sz="1500" dirty="0">
                <a:solidFill>
                  <a:schemeClr val="bg1"/>
                </a:solidFill>
                <a:latin typeface="Lucida Console" panose="020B0609040504020204" pitchFamily="49" charset="0"/>
              </a:rPr>
              <a:t># Naive observational estimate</a:t>
            </a:r>
          </a:p>
          <a:p>
            <a:pPr defTabSz="685709" eaLnBrk="0" fontAlgn="base" hangingPunct="0">
              <a:lnSpc>
                <a:spcPct val="100000"/>
              </a:lnSpc>
              <a:spcBef>
                <a:spcPct val="0"/>
              </a:spcBef>
              <a:spcAft>
                <a:spcPct val="0"/>
              </a:spcAft>
              <a:buSzTx/>
            </a:pPr>
            <a:r>
              <a:rPr lang="en-US" altLang="en-US" sz="1500" dirty="0">
                <a:solidFill>
                  <a:schemeClr val="bg1"/>
                </a:solidFill>
                <a:latin typeface="Lucida Console" panose="020B0609040504020204" pitchFamily="49" charset="0"/>
              </a:rPr>
              <a:t>  # Simply the fraction of visits that resulted in a recommendation click-through.</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  </a:t>
            </a:r>
            <a:r>
              <a:rPr lang="en-US" altLang="en-US" sz="1500" dirty="0" err="1">
                <a:solidFill>
                  <a:srgbClr val="0000FF"/>
                </a:solidFill>
                <a:latin typeface="Lucida Console" panose="020B0609040504020204" pitchFamily="49" charset="0"/>
              </a:rPr>
              <a:t>est</a:t>
            </a:r>
            <a:r>
              <a:rPr lang="en-US" altLang="en-US" sz="1500" dirty="0">
                <a:solidFill>
                  <a:srgbClr val="0000FF"/>
                </a:solidFill>
                <a:latin typeface="Lucida Console" panose="020B0609040504020204" pitchFamily="49" charset="0"/>
              </a:rPr>
              <a:t> = </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    </a:t>
            </a:r>
            <a:r>
              <a:rPr lang="en-US" altLang="en-US" sz="1500" dirty="0" err="1">
                <a:solidFill>
                  <a:srgbClr val="0000FF"/>
                </a:solidFill>
                <a:latin typeface="Lucida Console" panose="020B0609040504020204" pitchFamily="49" charset="0"/>
              </a:rPr>
              <a:t>summarise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user_visits</a:t>
            </a:r>
            <a:r>
              <a:rPr lang="en-US" altLang="en-US" sz="1500" dirty="0">
                <a:solidFill>
                  <a:srgbClr val="0000FF"/>
                </a:solidFill>
                <a:latin typeface="Lucida Console" panose="020B0609040504020204" pitchFamily="49" charset="0"/>
              </a:rPr>
              <a:t>, 			  		</a:t>
            </a:r>
            <a:r>
              <a:rPr lang="en-US" altLang="en-US" sz="1500" dirty="0" err="1">
                <a:solidFill>
                  <a:srgbClr val="0000FF"/>
                </a:solidFill>
                <a:latin typeface="Lucida Console" panose="020B0609040504020204" pitchFamily="49" charset="0"/>
              </a:rPr>
              <a:t>naive_estimate</a:t>
            </a:r>
            <a:r>
              <a:rPr lang="en-US" altLang="en-US" sz="1500" dirty="0">
                <a:solidFill>
                  <a:srgbClr val="0000FF"/>
                </a:solidFill>
                <a:latin typeface="Lucida Console" panose="020B0609040504020204" pitchFamily="49" charset="0"/>
              </a:rPr>
              <a:t>=sum(</a:t>
            </a:r>
            <a:r>
              <a:rPr lang="en-US" altLang="en-US" sz="1500" dirty="0" err="1">
                <a:solidFill>
                  <a:srgbClr val="0000FF"/>
                </a:solidFill>
                <a:latin typeface="Lucida Console" panose="020B0609040504020204" pitchFamily="49" charset="0"/>
              </a:rPr>
              <a:t>is_rec_visit</a:t>
            </a:r>
            <a:r>
              <a:rPr lang="en-US" altLang="en-US" sz="1500" dirty="0">
                <a:solidFill>
                  <a:srgbClr val="0000FF"/>
                </a:solidFill>
                <a:latin typeface="Lucida Console" panose="020B0609040504020204" pitchFamily="49" charset="0"/>
              </a:rPr>
              <a:t>)/length(</a:t>
            </a:r>
            <a:r>
              <a:rPr lang="en-US" altLang="en-US" sz="1500" dirty="0" err="1">
                <a:solidFill>
                  <a:srgbClr val="0000FF"/>
                </a:solidFill>
                <a:latin typeface="Lucida Console" panose="020B0609040504020204" pitchFamily="49" charset="0"/>
              </a:rPr>
              <a:t>is_rec_visit</a:t>
            </a:r>
            <a:r>
              <a:rPr lang="en-US" altLang="en-US" sz="15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  return(</a:t>
            </a:r>
            <a:r>
              <a:rPr lang="en-US" altLang="en-US" sz="1500" dirty="0" err="1">
                <a:solidFill>
                  <a:srgbClr val="0000FF"/>
                </a:solidFill>
                <a:latin typeface="Lucida Console" panose="020B0609040504020204" pitchFamily="49" charset="0"/>
              </a:rPr>
              <a:t>est</a:t>
            </a:r>
            <a:r>
              <a:rPr lang="en-US" altLang="en-US" sz="15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endParaRPr lang="en-US" altLang="en-US" sz="1500" dirty="0">
              <a:solidFill>
                <a:srgbClr val="0000FF"/>
              </a:solidFill>
              <a:latin typeface="Lucida Console" panose="020B0609040504020204" pitchFamily="49" charset="0"/>
            </a:endParaRP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naive_observational_estimate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  </a:t>
            </a:r>
            <a:r>
              <a:rPr lang="en-US" altLang="en-US" sz="1500" dirty="0" err="1">
                <a:solidFill>
                  <a:schemeClr val="bg1"/>
                </a:solidFill>
                <a:latin typeface="Lucida Console" panose="020B0609040504020204" pitchFamily="49" charset="0"/>
              </a:rPr>
              <a:t>naive_estimate</a:t>
            </a:r>
            <a:endParaRPr lang="en-US" altLang="en-US" sz="1500" dirty="0">
              <a:solidFill>
                <a:schemeClr val="bg1"/>
              </a:solidFill>
              <a:latin typeface="Lucida Console" panose="020B0609040504020204" pitchFamily="49" charset="0"/>
            </a:endParaRPr>
          </a:p>
          <a:p>
            <a:pPr defTabSz="685709" eaLnBrk="0" fontAlgn="base" hangingPunct="0">
              <a:lnSpc>
                <a:spcPct val="100000"/>
              </a:lnSpc>
              <a:spcBef>
                <a:spcPct val="0"/>
              </a:spcBef>
              <a:spcAft>
                <a:spcPct val="0"/>
              </a:spcAft>
              <a:buSzTx/>
            </a:pPr>
            <a:r>
              <a:rPr lang="en-US" altLang="en-US" sz="1500" dirty="0">
                <a:solidFill>
                  <a:schemeClr val="bg1"/>
                </a:solidFill>
                <a:latin typeface="Lucida Console" panose="020B0609040504020204" pitchFamily="49" charset="0"/>
              </a:rPr>
              <a:t>[1]       0.200768</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naive_observational_estimate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user_app_visits_B</a:t>
            </a:r>
            <a:r>
              <a:rPr lang="en-US" altLang="en-US" sz="15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r>
              <a:rPr lang="en-US" altLang="en-US" sz="1500" dirty="0">
                <a:solidFill>
                  <a:schemeClr val="bg1"/>
                </a:solidFill>
                <a:latin typeface="Lucida Console" panose="020B0609040504020204" pitchFamily="49" charset="0"/>
              </a:rPr>
              <a:t>  </a:t>
            </a:r>
            <a:r>
              <a:rPr lang="en-US" altLang="en-US" sz="1500" dirty="0" err="1">
                <a:solidFill>
                  <a:schemeClr val="bg1"/>
                </a:solidFill>
                <a:latin typeface="Lucida Console" panose="020B0609040504020204" pitchFamily="49" charset="0"/>
              </a:rPr>
              <a:t>naive_estimate</a:t>
            </a:r>
            <a:endParaRPr lang="en-US" altLang="en-US" sz="1500" dirty="0">
              <a:solidFill>
                <a:schemeClr val="bg1"/>
              </a:solidFill>
              <a:latin typeface="Lucida Console" panose="020B0609040504020204" pitchFamily="49" charset="0"/>
            </a:endParaRPr>
          </a:p>
          <a:p>
            <a:pPr defTabSz="685709" eaLnBrk="0" fontAlgn="base" hangingPunct="0">
              <a:lnSpc>
                <a:spcPct val="100000"/>
              </a:lnSpc>
              <a:spcBef>
                <a:spcPct val="0"/>
              </a:spcBef>
              <a:spcAft>
                <a:spcPct val="0"/>
              </a:spcAft>
              <a:buSzTx/>
            </a:pPr>
            <a:r>
              <a:rPr lang="en-US" altLang="en-US" sz="1500" dirty="0">
                <a:solidFill>
                  <a:schemeClr val="bg1"/>
                </a:solidFill>
                <a:latin typeface="Lucida Console" panose="020B0609040504020204" pitchFamily="49" charset="0"/>
              </a:rPr>
              <a:t>[1]       0.226467</a:t>
            </a:r>
          </a:p>
          <a:p>
            <a:pPr defTabSz="685709" eaLnBrk="0" fontAlgn="base" hangingPunct="0">
              <a:lnSpc>
                <a:spcPct val="100000"/>
              </a:lnSpc>
              <a:spcBef>
                <a:spcPct val="0"/>
              </a:spcBef>
              <a:spcAft>
                <a:spcPct val="0"/>
              </a:spcAft>
              <a:buSzTx/>
            </a:pPr>
            <a:endParaRPr lang="en-US" altLang="en-US" sz="1500" dirty="0">
              <a:solidFill>
                <a:schemeClr val="tx1"/>
              </a:solidFill>
              <a:latin typeface="Arial" panose="020B0604020202020204" pitchFamily="34" charset="0"/>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85</a:t>
            </a:fld>
            <a:endParaRPr lang="en-US"/>
          </a:p>
        </p:txBody>
      </p:sp>
    </p:spTree>
    <p:extLst>
      <p:ext uri="{BB962C8B-B14F-4D97-AF65-F5344CB8AC3E}">
        <p14:creationId xmlns:p14="http://schemas.microsoft.com/office/powerpoint/2010/main" val="408695532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Using backdoor criterion, identify correct variables on condition 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22" y="2258475"/>
            <a:ext cx="8182320" cy="3810320"/>
          </a:xfrm>
          <a:prstGeom prst="rect">
            <a:avLst/>
          </a:prstGeom>
        </p:spPr>
      </p:pic>
      <p:sp>
        <p:nvSpPr>
          <p:cNvPr id="5" name="Oval 4"/>
          <p:cNvSpPr/>
          <p:nvPr/>
        </p:nvSpPr>
        <p:spPr bwMode="auto">
          <a:xfrm>
            <a:off x="663121" y="3782988"/>
            <a:ext cx="2457241" cy="742887"/>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86</a:t>
            </a:fld>
            <a:endParaRPr lang="en-US"/>
          </a:p>
        </p:txBody>
      </p:sp>
    </p:spTree>
    <p:extLst>
      <p:ext uri="{BB962C8B-B14F-4D97-AF65-F5344CB8AC3E}">
        <p14:creationId xmlns:p14="http://schemas.microsoft.com/office/powerpoint/2010/main" val="84219157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Stratified estimate for comparing algorithms</a:t>
            </a:r>
          </a:p>
        </p:txBody>
      </p:sp>
      <p:sp>
        <p:nvSpPr>
          <p:cNvPr id="7" name="Rectangle 2"/>
          <p:cNvSpPr>
            <a:spLocks noGrp="1" noChangeArrowheads="1"/>
          </p:cNvSpPr>
          <p:nvPr>
            <p:ph type="body" sz="quarter" idx="10"/>
          </p:nvPr>
        </p:nvSpPr>
        <p:spPr bwMode="auto">
          <a:xfrm>
            <a:off x="208053" y="1922582"/>
            <a:ext cx="6117059" cy="32316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stratified_by_activity_estimate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Source: local data frame [4 x 2] </a:t>
            </a:r>
          </a:p>
          <a:p>
            <a:pPr defTabSz="685709" eaLnBrk="0" fontAlgn="base" hangingPunct="0">
              <a:lnSpc>
                <a:spcPct val="100000"/>
              </a:lnSpc>
              <a:spcBef>
                <a:spcPct val="0"/>
              </a:spcBef>
              <a:spcAft>
                <a:spcPct val="0"/>
              </a:spcAft>
              <a:buSzTx/>
            </a:pPr>
            <a:r>
              <a:rPr lang="en-US" altLang="en-US" sz="1500" dirty="0" err="1">
                <a:solidFill>
                  <a:srgbClr val="000000"/>
                </a:solidFill>
                <a:latin typeface="Lucida Console" panose="020B0609040504020204" pitchFamily="49" charset="0"/>
              </a:rPr>
              <a:t>activity_level</a:t>
            </a:r>
            <a:r>
              <a:rPr lang="en-US" altLang="en-US" sz="1500" dirty="0">
                <a:solidFill>
                  <a:srgbClr val="000000"/>
                </a:solidFill>
                <a:latin typeface="Lucida Console" panose="020B0609040504020204" pitchFamily="49" charset="0"/>
              </a:rPr>
              <a:t> </a:t>
            </a:r>
            <a:r>
              <a:rPr lang="en-US" altLang="en-US" sz="1500" dirty="0" err="1">
                <a:solidFill>
                  <a:srgbClr val="000000"/>
                </a:solidFill>
                <a:latin typeface="Lucida Console" panose="020B0609040504020204" pitchFamily="49" charset="0"/>
              </a:rPr>
              <a:t>stratified_estimate</a:t>
            </a:r>
            <a:r>
              <a:rPr lang="en-US" altLang="en-US" sz="1500" dirty="0">
                <a:solidFill>
                  <a:srgbClr val="000000"/>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1 1 0.1248852</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2 2 0.1750483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3 3 0.2266394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4 4 0.2763522 </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stratified_by_activity_estimate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user_app_visits_B</a:t>
            </a:r>
            <a:r>
              <a:rPr lang="en-US" altLang="en-US" sz="15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Source: local data frame [4 x 2] </a:t>
            </a:r>
          </a:p>
          <a:p>
            <a:pPr defTabSz="685709" eaLnBrk="0" fontAlgn="base" hangingPunct="0">
              <a:lnSpc>
                <a:spcPct val="100000"/>
              </a:lnSpc>
              <a:spcBef>
                <a:spcPct val="0"/>
              </a:spcBef>
              <a:spcAft>
                <a:spcPct val="0"/>
              </a:spcAft>
              <a:buSzTx/>
            </a:pPr>
            <a:r>
              <a:rPr lang="en-US" altLang="en-US" sz="1500" dirty="0" err="1">
                <a:solidFill>
                  <a:srgbClr val="000000"/>
                </a:solidFill>
                <a:latin typeface="Lucida Console" panose="020B0609040504020204" pitchFamily="49" charset="0"/>
              </a:rPr>
              <a:t>activity_level</a:t>
            </a:r>
            <a:r>
              <a:rPr lang="en-US" altLang="en-US" sz="1500" dirty="0">
                <a:solidFill>
                  <a:srgbClr val="000000"/>
                </a:solidFill>
                <a:latin typeface="Lucida Console" panose="020B0609040504020204" pitchFamily="49" charset="0"/>
              </a:rPr>
              <a:t> </a:t>
            </a:r>
            <a:r>
              <a:rPr lang="en-US" altLang="en-US" sz="1500" dirty="0" err="1">
                <a:solidFill>
                  <a:srgbClr val="000000"/>
                </a:solidFill>
                <a:latin typeface="Lucida Console" panose="020B0609040504020204" pitchFamily="49" charset="0"/>
              </a:rPr>
              <a:t>stratified_estimate</a:t>
            </a:r>
            <a:r>
              <a:rPr lang="en-US" altLang="en-US" sz="1500" dirty="0">
                <a:solidFill>
                  <a:srgbClr val="000000"/>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1 1 0.1253469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2 2 0.1753933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3 3 0.2257211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4 4 0.2749867</a:t>
            </a:r>
            <a:endParaRPr lang="en-US" altLang="en-US" sz="1500" dirty="0">
              <a:solidFill>
                <a:schemeClr val="tx1"/>
              </a:solidFill>
              <a:latin typeface="Arial" panose="020B0604020202020204" pitchFamily="34" charset="0"/>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87</a:t>
            </a:fld>
            <a:endParaRPr lang="en-US"/>
          </a:p>
        </p:txBody>
      </p:sp>
    </p:spTree>
    <p:extLst>
      <p:ext uri="{BB962C8B-B14F-4D97-AF65-F5344CB8AC3E}">
        <p14:creationId xmlns:p14="http://schemas.microsoft.com/office/powerpoint/2010/main" val="17574747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had conditioned on category…</a:t>
            </a:r>
          </a:p>
        </p:txBody>
      </p:sp>
      <p:sp>
        <p:nvSpPr>
          <p:cNvPr id="4" name="Rectangle 1"/>
          <p:cNvSpPr>
            <a:spLocks noGrp="1" noChangeArrowheads="1"/>
          </p:cNvSpPr>
          <p:nvPr>
            <p:ph type="body" sz="quarter" idx="10"/>
          </p:nvPr>
        </p:nvSpPr>
        <p:spPr bwMode="auto">
          <a:xfrm>
            <a:off x="320251" y="1897022"/>
            <a:ext cx="8057464"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stratified_by_category_estimate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Source: local data frame [10 x 2]</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category </a:t>
            </a:r>
            <a:r>
              <a:rPr lang="en-US" altLang="en-US" sz="1500" dirty="0" err="1">
                <a:solidFill>
                  <a:srgbClr val="000000"/>
                </a:solidFill>
                <a:latin typeface="Lucida Console" panose="020B0609040504020204" pitchFamily="49" charset="0"/>
              </a:rPr>
              <a:t>stratified_estimate</a:t>
            </a:r>
            <a:r>
              <a:rPr lang="en-US" altLang="en-US" sz="1500" dirty="0">
                <a:solidFill>
                  <a:srgbClr val="000000"/>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1 1 0.1758294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2 2 0.2276829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3 3 0.2763157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4 4 0.1239860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5 5 0.1767163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 … …</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stratified_by_category_estimate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user_app_visits_B</a:t>
            </a:r>
            <a:r>
              <a:rPr lang="en-US" altLang="en-US" sz="15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Source: local data frame [10 x 2]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category </a:t>
            </a:r>
            <a:r>
              <a:rPr lang="en-US" altLang="en-US" sz="1500" dirty="0" err="1">
                <a:solidFill>
                  <a:srgbClr val="000000"/>
                </a:solidFill>
                <a:latin typeface="Lucida Console" panose="020B0609040504020204" pitchFamily="49" charset="0"/>
              </a:rPr>
              <a:t>stratified_estimate</a:t>
            </a:r>
            <a:r>
              <a:rPr lang="en-US" altLang="en-US" sz="1500" dirty="0">
                <a:solidFill>
                  <a:srgbClr val="000000"/>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1 1 0.2002127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2 2 0.2517528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3 3 0.3021371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4 4 0.1503150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5 5 0.1999519</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 … …</a:t>
            </a:r>
            <a:endParaRPr lang="en-US" altLang="en-US" sz="1500" dirty="0">
              <a:solidFill>
                <a:schemeClr val="tx1"/>
              </a:solidFill>
              <a:latin typeface="Arial" panose="020B0604020202020204" pitchFamily="34" charset="0"/>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88</a:t>
            </a:fld>
            <a:endParaRPr lang="en-US"/>
          </a:p>
        </p:txBody>
      </p:sp>
    </p:spTree>
    <p:extLst>
      <p:ext uri="{BB962C8B-B14F-4D97-AF65-F5344CB8AC3E}">
        <p14:creationId xmlns:p14="http://schemas.microsoft.com/office/powerpoint/2010/main" val="121810663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The two Algorithms lead to roughly the same CTR.</a:t>
            </a:r>
          </a:p>
          <a:p>
            <a:endParaRPr lang="en-US" sz="1200" dirty="0"/>
          </a:p>
          <a:p>
            <a:r>
              <a:rPr lang="en-US" b="1" dirty="0"/>
              <a:t>Answer:</a:t>
            </a:r>
            <a:r>
              <a:rPr lang="en-US" dirty="0"/>
              <a:t> Both are equally effective.</a:t>
            </a:r>
          </a:p>
          <a:p>
            <a:endParaRPr lang="en-US" dirty="0"/>
          </a:p>
          <a:p>
            <a:r>
              <a:rPr lang="en-US" dirty="0"/>
              <a:t>Still, the CTR estimate must be an over-estimate of the causal effect of recommendations, as people might have visited some of the apps anyways.</a:t>
            </a:r>
          </a:p>
          <a:p>
            <a:endParaRPr lang="en-US" sz="1200" dirty="0"/>
          </a:p>
          <a:p>
            <a:r>
              <a:rPr lang="en-US" dirty="0"/>
              <a:t>How to estimate the causal effect?</a:t>
            </a:r>
          </a:p>
        </p:txBody>
      </p:sp>
      <p:sp>
        <p:nvSpPr>
          <p:cNvPr id="4" name="Title 3"/>
          <p:cNvSpPr>
            <a:spLocks noGrp="1"/>
          </p:cNvSpPr>
          <p:nvPr>
            <p:ph type="title"/>
          </p:nvPr>
        </p:nvSpPr>
        <p:spPr/>
        <p:txBody>
          <a:bodyPr/>
          <a:lstStyle/>
          <a:p>
            <a:r>
              <a:rPr lang="en-US" dirty="0"/>
              <a:t>I. Which of the two algorithms is better?</a:t>
            </a:r>
          </a:p>
        </p:txBody>
      </p:sp>
      <p:sp>
        <p:nvSpPr>
          <p:cNvPr id="2" name="Slide Number Placeholder 1"/>
          <p:cNvSpPr>
            <a:spLocks noGrp="1"/>
          </p:cNvSpPr>
          <p:nvPr>
            <p:ph type="sldNum" sz="quarter" idx="11"/>
          </p:nvPr>
        </p:nvSpPr>
        <p:spPr/>
        <p:txBody>
          <a:bodyPr/>
          <a:lstStyle/>
          <a:p>
            <a:fld id="{34990F19-4AF9-4079-9E3A-38E608497707}" type="slidenum">
              <a:rPr lang="en-US" smtClean="0"/>
              <a:t>89</a:t>
            </a:fld>
            <a:endParaRPr lang="en-US"/>
          </a:p>
        </p:txBody>
      </p:sp>
    </p:spTree>
    <p:extLst>
      <p:ext uri="{BB962C8B-B14F-4D97-AF65-F5344CB8AC3E}">
        <p14:creationId xmlns:p14="http://schemas.microsoft.com/office/powerpoint/2010/main" val="22162210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dirty="0"/>
          </a:p>
          <a:p>
            <a:endParaRPr lang="en-US" dirty="0"/>
          </a:p>
          <a:p>
            <a:r>
              <a:rPr lang="en-US" dirty="0"/>
              <a:t>Search engines uses ad targeting to show relevant ads.</a:t>
            </a:r>
          </a:p>
          <a:p>
            <a:endParaRPr lang="en-US" sz="1200" dirty="0"/>
          </a:p>
          <a:p>
            <a:r>
              <a:rPr lang="en-US" dirty="0"/>
              <a:t>Prediction model based on user’s search query.</a:t>
            </a:r>
          </a:p>
          <a:p>
            <a:endParaRPr lang="en-US" dirty="0"/>
          </a:p>
          <a:p>
            <a:r>
              <a:rPr lang="en-US" dirty="0"/>
              <a:t>Search Ads have the highest click-through rate (CTR) in online ads.</a:t>
            </a:r>
          </a:p>
        </p:txBody>
      </p:sp>
      <p:sp>
        <p:nvSpPr>
          <p:cNvPr id="2" name="Title 1"/>
          <p:cNvSpPr>
            <a:spLocks noGrp="1"/>
          </p:cNvSpPr>
          <p:nvPr>
            <p:ph type="title"/>
          </p:nvPr>
        </p:nvSpPr>
        <p:spPr/>
        <p:txBody>
          <a:bodyPr/>
          <a:lstStyle/>
          <a:p>
            <a:r>
              <a:rPr lang="en-US" dirty="0"/>
              <a:t>Another example: Search Ads</a:t>
            </a:r>
          </a:p>
        </p:txBody>
      </p:sp>
      <p:sp>
        <p:nvSpPr>
          <p:cNvPr id="4" name="Slide Number Placeholder 3"/>
          <p:cNvSpPr>
            <a:spLocks noGrp="1"/>
          </p:cNvSpPr>
          <p:nvPr>
            <p:ph type="sldNum" sz="quarter" idx="11"/>
          </p:nvPr>
        </p:nvSpPr>
        <p:spPr/>
        <p:txBody>
          <a:bodyPr/>
          <a:lstStyle/>
          <a:p>
            <a:fld id="{34990F19-4AF9-4079-9E3A-38E608497707}" type="slidenum">
              <a:rPr lang="en-US" smtClean="0"/>
              <a:t>9</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602" y="1299967"/>
            <a:ext cx="2154001" cy="830458"/>
          </a:xfrm>
          <a:prstGeom prst="rect">
            <a:avLst/>
          </a:prstGeom>
        </p:spPr>
      </p:pic>
      <p:pic>
        <p:nvPicPr>
          <p:cNvPr id="6" name="Picture 5" descr="The current Google logo was launched on September 1, 2015. The logo ..."/>
          <p:cNvPicPr>
            <a:picLocks noChangeAspect="1"/>
          </p:cNvPicPr>
          <p:nvPr/>
        </p:nvPicPr>
        <p:blipFill>
          <a:blip r:embed="rId4"/>
          <a:stretch>
            <a:fillRect/>
          </a:stretch>
        </p:blipFill>
        <p:spPr>
          <a:xfrm>
            <a:off x="3139281" y="1320800"/>
            <a:ext cx="2390775" cy="809625"/>
          </a:xfrm>
          <a:prstGeom prst="rect">
            <a:avLst/>
          </a:prstGeom>
        </p:spPr>
      </p:pic>
    </p:spTree>
    <p:extLst>
      <p:ext uri="{BB962C8B-B14F-4D97-AF65-F5344CB8AC3E}">
        <p14:creationId xmlns:p14="http://schemas.microsoft.com/office/powerpoint/2010/main" val="333919272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985980"/>
          </a:xfrm>
        </p:spPr>
        <p:txBody>
          <a:bodyPr/>
          <a:lstStyle/>
          <a:p>
            <a:endParaRPr lang="en-US" b="1" dirty="0"/>
          </a:p>
          <a:p>
            <a:r>
              <a:rPr lang="en-US" b="1" dirty="0"/>
              <a:t>Situation:</a:t>
            </a:r>
            <a:r>
              <a:rPr lang="en-US" dirty="0"/>
              <a:t> Two Algorithms, A and B, were used to show app recommendations on the Store.</a:t>
            </a:r>
          </a:p>
          <a:p>
            <a:endParaRPr lang="en-US" dirty="0"/>
          </a:p>
          <a:p>
            <a:r>
              <a:rPr lang="en-US" b="1" dirty="0"/>
              <a:t>Data:</a:t>
            </a:r>
            <a:r>
              <a:rPr lang="en-US" dirty="0"/>
              <a:t> System logs containing user-app visits.</a:t>
            </a:r>
          </a:p>
          <a:p>
            <a:endParaRPr lang="en-US" dirty="0"/>
          </a:p>
          <a:p>
            <a:r>
              <a:rPr lang="en-US" b="1" dirty="0"/>
              <a:t>Causal question:</a:t>
            </a:r>
            <a:r>
              <a:rPr lang="en-US" dirty="0"/>
              <a:t> How many apps would users have visited in case no recommendations were shown?</a:t>
            </a:r>
          </a:p>
          <a:p>
            <a:endParaRPr lang="en-US" dirty="0"/>
          </a:p>
          <a:p>
            <a:endParaRPr lang="en-US" dirty="0"/>
          </a:p>
        </p:txBody>
      </p:sp>
      <p:sp>
        <p:nvSpPr>
          <p:cNvPr id="2" name="Title 1"/>
          <p:cNvSpPr>
            <a:spLocks noGrp="1"/>
          </p:cNvSpPr>
          <p:nvPr>
            <p:ph type="title"/>
          </p:nvPr>
        </p:nvSpPr>
        <p:spPr/>
        <p:txBody>
          <a:bodyPr/>
          <a:lstStyle/>
          <a:p>
            <a:r>
              <a:rPr lang="en-US" dirty="0"/>
              <a:t>II. What is the causal effect of the recommendation system?</a:t>
            </a:r>
          </a:p>
        </p:txBody>
      </p:sp>
      <p:sp>
        <p:nvSpPr>
          <p:cNvPr id="4" name="Slide Number Placeholder 3"/>
          <p:cNvSpPr>
            <a:spLocks noGrp="1"/>
          </p:cNvSpPr>
          <p:nvPr>
            <p:ph type="sldNum" sz="quarter" idx="11"/>
          </p:nvPr>
        </p:nvSpPr>
        <p:spPr/>
        <p:txBody>
          <a:bodyPr/>
          <a:lstStyle/>
          <a:p>
            <a:fld id="{34990F19-4AF9-4079-9E3A-38E608497707}" type="slidenum">
              <a:rPr lang="en-US" smtClean="0"/>
              <a:t>90</a:t>
            </a:fld>
            <a:endParaRPr lang="en-US"/>
          </a:p>
        </p:txBody>
      </p:sp>
    </p:spTree>
    <p:extLst>
      <p:ext uri="{BB962C8B-B14F-4D97-AF65-F5344CB8AC3E}">
        <p14:creationId xmlns:p14="http://schemas.microsoft.com/office/powerpoint/2010/main" val="404862804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Graphical model to estimate causal effect </a:t>
            </a:r>
          </a:p>
        </p:txBody>
      </p:sp>
      <p:sp>
        <p:nvSpPr>
          <p:cNvPr id="3" name="Text Placeholder 2"/>
          <p:cNvSpPr>
            <a:spLocks noGrp="1"/>
          </p:cNvSpPr>
          <p:nvPr>
            <p:ph type="body" sz="quarter" idx="10"/>
          </p:nvPr>
        </p:nvSpPr>
        <p:spPr>
          <a:xfrm>
            <a:off x="472281" y="1784099"/>
            <a:ext cx="8534400" cy="4570482"/>
          </a:xfrm>
        </p:spPr>
        <p:txBody>
          <a:bodyPr/>
          <a:lstStyle/>
          <a:p>
            <a:endParaRPr lang="en-US" dirty="0"/>
          </a:p>
          <a:p>
            <a:endParaRPr lang="en-US" dirty="0"/>
          </a:p>
          <a:p>
            <a:endParaRPr lang="en-US" dirty="0"/>
          </a:p>
          <a:p>
            <a:endParaRPr lang="en-US" dirty="0"/>
          </a:p>
          <a:p>
            <a:endParaRPr lang="en-US" dirty="0"/>
          </a:p>
          <a:p>
            <a:endParaRPr lang="en-US" dirty="0"/>
          </a:p>
          <a:p>
            <a:r>
              <a:rPr lang="en-US" dirty="0"/>
              <a:t>We observe total recommendation click-</a:t>
            </a:r>
            <a:r>
              <a:rPr lang="en-US" dirty="0" err="1"/>
              <a:t>throughs</a:t>
            </a:r>
            <a:r>
              <a:rPr lang="en-US" dirty="0"/>
              <a:t>.</a:t>
            </a:r>
          </a:p>
          <a:p>
            <a:r>
              <a:rPr lang="en-US" dirty="0"/>
              <a:t>But some of them may be due to correlated demand.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584" y="1803044"/>
            <a:ext cx="7733397" cy="2628676"/>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91</a:t>
            </a:fld>
            <a:endParaRPr lang="en-US"/>
          </a:p>
        </p:txBody>
      </p:sp>
    </p:spTree>
    <p:extLst>
      <p:ext uri="{BB962C8B-B14F-4D97-AF65-F5344CB8AC3E}">
        <p14:creationId xmlns:p14="http://schemas.microsoft.com/office/powerpoint/2010/main" val="31972956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Using regression discontinuity analysis</a:t>
            </a:r>
          </a:p>
        </p:txBody>
      </p:sp>
      <p:sp>
        <p:nvSpPr>
          <p:cNvPr id="3" name="Text Placeholder 2"/>
          <p:cNvSpPr>
            <a:spLocks noGrp="1"/>
          </p:cNvSpPr>
          <p:nvPr>
            <p:ph type="body" sz="quarter" idx="10"/>
          </p:nvPr>
        </p:nvSpPr>
        <p:spPr>
          <a:xfrm>
            <a:off x="205961" y="1784101"/>
            <a:ext cx="8914641" cy="3836435"/>
          </a:xfrm>
        </p:spPr>
        <p:txBody>
          <a:bodyPr/>
          <a:lstStyle/>
          <a:p>
            <a:r>
              <a:rPr lang="en-US" dirty="0"/>
              <a:t>We know that the Store only shows top-3 recommendations.</a:t>
            </a:r>
          </a:p>
          <a:p>
            <a:endParaRPr lang="en-US" dirty="0"/>
          </a:p>
          <a:p>
            <a:r>
              <a:rPr lang="en-US" dirty="0"/>
              <a:t>Comparing number of visits to the 4</a:t>
            </a:r>
            <a:r>
              <a:rPr lang="en-US" baseline="30000" dirty="0"/>
              <a:t>th</a:t>
            </a:r>
            <a:r>
              <a:rPr lang="en-US" dirty="0"/>
              <a:t> ranked app </a:t>
            </a:r>
            <a:r>
              <a:rPr lang="en-US" i="1" dirty="0"/>
              <a:t>(not shown to the user)</a:t>
            </a:r>
            <a:r>
              <a:rPr lang="en-US" dirty="0"/>
              <a:t> with the 3</a:t>
            </a:r>
            <a:r>
              <a:rPr lang="en-US" baseline="30000" dirty="0"/>
              <a:t>rd</a:t>
            </a:r>
            <a:r>
              <a:rPr lang="en-US" dirty="0"/>
              <a:t> ranked app can be used to estimate the effect of showing a recommendation.</a:t>
            </a:r>
          </a:p>
          <a:p>
            <a:endParaRPr lang="en-US" sz="1200" dirty="0"/>
          </a:p>
          <a:p>
            <a:r>
              <a:rPr lang="en-US" sz="2100" dirty="0"/>
              <a:t>(Assuming 3</a:t>
            </a:r>
            <a:r>
              <a:rPr lang="en-US" sz="2100" baseline="30000" dirty="0"/>
              <a:t>rd</a:t>
            </a:r>
            <a:r>
              <a:rPr lang="en-US" sz="2100" dirty="0"/>
              <a:t> and 4</a:t>
            </a:r>
            <a:r>
              <a:rPr lang="en-US" sz="2100" baseline="30000" dirty="0"/>
              <a:t>th</a:t>
            </a:r>
            <a:r>
              <a:rPr lang="en-US" sz="2100" dirty="0"/>
              <a:t> ranked apps are equally relevant to a user)</a:t>
            </a:r>
          </a:p>
        </p:txBody>
      </p:sp>
      <p:sp>
        <p:nvSpPr>
          <p:cNvPr id="4" name="Slide Number Placeholder 3"/>
          <p:cNvSpPr>
            <a:spLocks noGrp="1"/>
          </p:cNvSpPr>
          <p:nvPr>
            <p:ph type="sldNum" sz="quarter" idx="11"/>
          </p:nvPr>
        </p:nvSpPr>
        <p:spPr/>
        <p:txBody>
          <a:bodyPr/>
          <a:lstStyle/>
          <a:p>
            <a:fld id="{34990F19-4AF9-4079-9E3A-38E608497707}" type="slidenum">
              <a:rPr lang="en-US" smtClean="0"/>
              <a:t>92</a:t>
            </a:fld>
            <a:endParaRPr lang="en-US"/>
          </a:p>
        </p:txBody>
      </p:sp>
    </p:spTree>
    <p:extLst>
      <p:ext uri="{BB962C8B-B14F-4D97-AF65-F5344CB8AC3E}">
        <p14:creationId xmlns:p14="http://schemas.microsoft.com/office/powerpoint/2010/main" val="19408694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bwMode="auto">
          <a:xfrm>
            <a:off x="205961" y="2091244"/>
            <a:ext cx="6857416" cy="1920324"/>
          </a:xfrm>
          <a:prstGeom prst="rect">
            <a:avLst/>
          </a:prstGeom>
          <a:solidFill>
            <a:srgbClr val="FFFF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Discontinuity estimate for recommendations</a:t>
            </a:r>
          </a:p>
        </p:txBody>
      </p:sp>
      <p:sp>
        <p:nvSpPr>
          <p:cNvPr id="3" name="Text Placeholder 2"/>
          <p:cNvSpPr>
            <a:spLocks noGrp="1"/>
          </p:cNvSpPr>
          <p:nvPr>
            <p:ph type="body" sz="quarter" idx="10"/>
          </p:nvPr>
        </p:nvSpPr>
        <p:spPr>
          <a:xfrm>
            <a:off x="205962" y="2091246"/>
            <a:ext cx="8914641" cy="2334870"/>
          </a:xfrm>
        </p:spPr>
        <p:txBody>
          <a:bodyPr/>
          <a:lstStyle/>
          <a:p>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naive_observational_estimate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a:t>
            </a:r>
          </a:p>
          <a:p>
            <a:r>
              <a:rPr lang="en-US" altLang="en-US" sz="1500" dirty="0">
                <a:solidFill>
                  <a:srgbClr val="0000FF"/>
                </a:solidFill>
                <a:latin typeface="Lucida Console" panose="020B0609040504020204" pitchFamily="49" charset="0"/>
              </a:rPr>
              <a:t>  </a:t>
            </a:r>
            <a:r>
              <a:rPr lang="en-US" altLang="en-US" sz="1500" dirty="0" err="1">
                <a:solidFill>
                  <a:schemeClr val="bg1"/>
                </a:solidFill>
                <a:latin typeface="Lucida Console" panose="020B0609040504020204" pitchFamily="49" charset="0"/>
              </a:rPr>
              <a:t>naive_estimate</a:t>
            </a:r>
            <a:endParaRPr lang="en-US" altLang="en-US" sz="1500" dirty="0">
              <a:solidFill>
                <a:schemeClr val="bg1"/>
              </a:solidFill>
              <a:latin typeface="Lucida Console" panose="020B0609040504020204" pitchFamily="49" charset="0"/>
            </a:endParaRPr>
          </a:p>
          <a:p>
            <a:r>
              <a:rPr lang="en-US" altLang="en-US" sz="1500" dirty="0">
                <a:solidFill>
                  <a:schemeClr val="bg1"/>
                </a:solidFill>
                <a:latin typeface="Lucida Console" panose="020B0609040504020204" pitchFamily="49" charset="0"/>
              </a:rPr>
              <a:t>[1]       0.200768</a:t>
            </a:r>
          </a:p>
          <a:p>
            <a:endParaRPr lang="en-US" altLang="en-US" sz="1500" dirty="0">
              <a:solidFill>
                <a:schemeClr val="bg1"/>
              </a:solidFill>
              <a:latin typeface="Lucida Console" panose="020B0609040504020204" pitchFamily="49" charset="0"/>
            </a:endParaRPr>
          </a:p>
          <a:p>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ranking_discontinuity_estimate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a:t>
            </a:r>
          </a:p>
          <a:p>
            <a:r>
              <a:rPr lang="en-US" altLang="en-US" sz="1500" dirty="0">
                <a:solidFill>
                  <a:srgbClr val="0000FF"/>
                </a:solidFill>
                <a:latin typeface="Lucida Console" panose="020B0609040504020204" pitchFamily="49" charset="0"/>
              </a:rPr>
              <a:t>  </a:t>
            </a:r>
            <a:r>
              <a:rPr lang="en-US" altLang="en-US" sz="1500" dirty="0" err="1">
                <a:solidFill>
                  <a:schemeClr val="bg1"/>
                </a:solidFill>
                <a:latin typeface="Lucida Console" panose="020B0609040504020204" pitchFamily="49" charset="0"/>
              </a:rPr>
              <a:t>discontinuity_estimate</a:t>
            </a:r>
            <a:endParaRPr lang="en-US" altLang="en-US" sz="1500" dirty="0">
              <a:solidFill>
                <a:schemeClr val="bg1"/>
              </a:solidFill>
              <a:latin typeface="Lucida Console" panose="020B0609040504020204" pitchFamily="49" charset="0"/>
            </a:endParaRPr>
          </a:p>
          <a:p>
            <a:r>
              <a:rPr lang="en-US" altLang="en-US" sz="1500" dirty="0">
                <a:solidFill>
                  <a:schemeClr val="bg1"/>
                </a:solidFill>
                <a:latin typeface="Lucida Console" panose="020B0609040504020204" pitchFamily="49" charset="0"/>
              </a:rPr>
              <a:t>[1] 	    0.121362</a:t>
            </a:r>
          </a:p>
          <a:p>
            <a:endParaRPr lang="en-US" dirty="0">
              <a:solidFill>
                <a:schemeClr val="bg1"/>
              </a:solidFill>
            </a:endParaRPr>
          </a:p>
        </p:txBody>
      </p:sp>
      <p:sp>
        <p:nvSpPr>
          <p:cNvPr id="8" name="TextBox 7"/>
          <p:cNvSpPr txBox="1"/>
          <p:nvPr/>
        </p:nvSpPr>
        <p:spPr>
          <a:xfrm>
            <a:off x="205962" y="4125860"/>
            <a:ext cx="8914640" cy="1947695"/>
          </a:xfrm>
          <a:prstGeom prst="rect">
            <a:avLst/>
          </a:prstGeom>
          <a:noFill/>
        </p:spPr>
        <p:txBody>
          <a:bodyPr wrap="square" lIns="137148" tIns="109719" rIns="137148" bIns="109719" rtlCol="0">
            <a:spAutoFit/>
          </a:bodyPr>
          <a:lstStyle/>
          <a:p>
            <a:pPr>
              <a:lnSpc>
                <a:spcPct val="90000"/>
              </a:lnSpc>
              <a:spcAft>
                <a:spcPts val="450"/>
              </a:spcAft>
            </a:pPr>
            <a:r>
              <a:rPr lang="en-US" sz="3000" dirty="0">
                <a:latin typeface="+mj-lt"/>
              </a:rPr>
              <a:t>40% of app visits coming from recommendation click-</a:t>
            </a:r>
            <a:r>
              <a:rPr lang="en-US" sz="3000" dirty="0" err="1">
                <a:latin typeface="+mj-lt"/>
              </a:rPr>
              <a:t>throughs</a:t>
            </a:r>
            <a:r>
              <a:rPr lang="en-US" sz="3000" dirty="0">
                <a:latin typeface="+mj-lt"/>
              </a:rPr>
              <a:t> are not causal. </a:t>
            </a:r>
          </a:p>
          <a:p>
            <a:pPr>
              <a:lnSpc>
                <a:spcPct val="90000"/>
              </a:lnSpc>
              <a:spcAft>
                <a:spcPts val="450"/>
              </a:spcAft>
            </a:pPr>
            <a:r>
              <a:rPr lang="en-US" sz="3000" dirty="0">
                <a:latin typeface="+mj-lt"/>
              </a:rPr>
              <a:t>Could have happened even without the recommendation system. </a:t>
            </a:r>
          </a:p>
        </p:txBody>
      </p:sp>
      <p:sp>
        <p:nvSpPr>
          <p:cNvPr id="5" name="Slide Number Placeholder 4"/>
          <p:cNvSpPr>
            <a:spLocks noGrp="1"/>
          </p:cNvSpPr>
          <p:nvPr>
            <p:ph type="sldNum" sz="quarter" idx="11"/>
          </p:nvPr>
        </p:nvSpPr>
        <p:spPr/>
        <p:txBody>
          <a:bodyPr/>
          <a:lstStyle/>
          <a:p>
            <a:fld id="{34990F19-4AF9-4079-9E3A-38E608497707}" type="slidenum">
              <a:rPr lang="en-US" smtClean="0"/>
              <a:t>93</a:t>
            </a:fld>
            <a:endParaRPr lang="en-US"/>
          </a:p>
        </p:txBody>
      </p:sp>
    </p:spTree>
    <p:extLst>
      <p:ext uri="{BB962C8B-B14F-4D97-AF65-F5344CB8AC3E}">
        <p14:creationId xmlns:p14="http://schemas.microsoft.com/office/powerpoint/2010/main" val="290223073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Whenever possible, use randomization.</a:t>
            </a:r>
          </a:p>
          <a:p>
            <a:pPr lvl="1"/>
            <a:r>
              <a:rPr lang="en-US" sz="1800" dirty="0"/>
              <a:t>If number of output items low, consider using multi-world testing. </a:t>
            </a:r>
          </a:p>
          <a:p>
            <a:pPr lvl="1"/>
            <a:endParaRPr lang="en-US" sz="1800" dirty="0"/>
          </a:p>
          <a:p>
            <a:r>
              <a:rPr lang="en-US" dirty="0"/>
              <a:t>If randomization is not feasible, consider exploiting natural experiments. </a:t>
            </a:r>
          </a:p>
          <a:p>
            <a:pPr lvl="1"/>
            <a:r>
              <a:rPr lang="en-US" sz="1800" dirty="0"/>
              <a:t>Better to consider multiple sources of natural experiments.</a:t>
            </a:r>
          </a:p>
          <a:p>
            <a:pPr lvl="1"/>
            <a:endParaRPr lang="en-US" sz="1800" dirty="0"/>
          </a:p>
          <a:p>
            <a:r>
              <a:rPr lang="en-US" dirty="0"/>
              <a:t>If natural experiments are hard to find, consider using conditioning methods.</a:t>
            </a:r>
          </a:p>
          <a:p>
            <a:pPr lvl="1"/>
            <a:r>
              <a:rPr lang="en-US" sz="1800" dirty="0"/>
              <a:t>Use them as strong hints for causality.</a:t>
            </a:r>
          </a:p>
        </p:txBody>
      </p:sp>
      <p:sp>
        <p:nvSpPr>
          <p:cNvPr id="2" name="Title 1"/>
          <p:cNvSpPr>
            <a:spLocks noGrp="1"/>
          </p:cNvSpPr>
          <p:nvPr>
            <p:ph type="title"/>
          </p:nvPr>
        </p:nvSpPr>
        <p:spPr/>
        <p:txBody>
          <a:bodyPr/>
          <a:lstStyle/>
          <a:p>
            <a:r>
              <a:rPr lang="en-US" dirty="0"/>
              <a:t>Causal inference: Best practices</a:t>
            </a:r>
          </a:p>
        </p:txBody>
      </p:sp>
      <p:sp>
        <p:nvSpPr>
          <p:cNvPr id="4" name="Slide Number Placeholder 3"/>
          <p:cNvSpPr>
            <a:spLocks noGrp="1"/>
          </p:cNvSpPr>
          <p:nvPr>
            <p:ph type="sldNum" sz="quarter" idx="11"/>
          </p:nvPr>
        </p:nvSpPr>
        <p:spPr/>
        <p:txBody>
          <a:bodyPr/>
          <a:lstStyle/>
          <a:p>
            <a:fld id="{34990F19-4AF9-4079-9E3A-38E608497707}" type="slidenum">
              <a:rPr lang="en-US" smtClean="0"/>
              <a:t>94</a:t>
            </a:fld>
            <a:endParaRPr lang="en-US"/>
          </a:p>
        </p:txBody>
      </p:sp>
    </p:spTree>
    <p:extLst>
      <p:ext uri="{BB962C8B-B14F-4D97-AF65-F5344CB8AC3E}">
        <p14:creationId xmlns:p14="http://schemas.microsoft.com/office/powerpoint/2010/main" val="296478947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34541" y="2640085"/>
            <a:ext cx="3600144" cy="844700"/>
          </a:xfrm>
          <a:prstGeom prst="rect">
            <a:avLst/>
          </a:prstGeom>
          <a:noFill/>
        </p:spPr>
        <p:txBody>
          <a:bodyPr wrap="square" lIns="137148" tIns="109719" rIns="137148" bIns="109719" rtlCol="0">
            <a:spAutoFit/>
          </a:bodyPr>
          <a:lstStyle/>
          <a:p>
            <a:pPr>
              <a:lnSpc>
                <a:spcPct val="90000"/>
              </a:lnSpc>
              <a:spcAft>
                <a:spcPts val="450"/>
              </a:spcAft>
            </a:pPr>
            <a:r>
              <a:rPr lang="en-US" sz="4499" dirty="0">
                <a:gradFill>
                  <a:gsLst>
                    <a:gs pos="2917">
                      <a:schemeClr val="tx1"/>
                    </a:gs>
                    <a:gs pos="30000">
                      <a:schemeClr val="tx1"/>
                    </a:gs>
                  </a:gsLst>
                  <a:lin ang="5400000" scaled="0"/>
                </a:gradFill>
              </a:rPr>
              <a:t>Thank you!</a:t>
            </a:r>
          </a:p>
        </p:txBody>
      </p:sp>
      <p:sp>
        <p:nvSpPr>
          <p:cNvPr id="3" name="Slide Number Placeholder 2"/>
          <p:cNvSpPr>
            <a:spLocks noGrp="1"/>
          </p:cNvSpPr>
          <p:nvPr>
            <p:ph type="sldNum" sz="quarter" idx="10"/>
          </p:nvPr>
        </p:nvSpPr>
        <p:spPr/>
        <p:txBody>
          <a:bodyPr/>
          <a:lstStyle/>
          <a:p>
            <a:fld id="{34990F19-4AF9-4079-9E3A-38E608497707}" type="slidenum">
              <a:rPr lang="en-US" smtClean="0"/>
              <a:t>95</a:t>
            </a:fld>
            <a:endParaRPr lang="en-US"/>
          </a:p>
        </p:txBody>
      </p:sp>
      <p:sp>
        <p:nvSpPr>
          <p:cNvPr id="6" name="Rectangle 5"/>
          <p:cNvSpPr/>
          <p:nvPr/>
        </p:nvSpPr>
        <p:spPr>
          <a:xfrm>
            <a:off x="548480" y="3725862"/>
            <a:ext cx="6038057" cy="2419124"/>
          </a:xfrm>
          <a:prstGeom prst="rect">
            <a:avLst/>
          </a:prstGeom>
        </p:spPr>
        <p:txBody>
          <a:bodyPr wrap="square">
            <a:spAutoFit/>
          </a:bodyPr>
          <a:lstStyle/>
          <a:p>
            <a:pPr lvl="0" defTabSz="699463">
              <a:lnSpc>
                <a:spcPct val="90000"/>
              </a:lnSpc>
              <a:buSzPct val="90000"/>
            </a:pPr>
            <a:endParaRPr lang="en-US" sz="2400" dirty="0">
              <a:gradFill>
                <a:gsLst>
                  <a:gs pos="57576">
                    <a:srgbClr val="FFFFFF"/>
                  </a:gs>
                  <a:gs pos="35000">
                    <a:srgbClr val="FFFFFF"/>
                  </a:gs>
                </a:gsLst>
                <a:lin ang="5400000" scaled="0"/>
              </a:gradFill>
              <a:latin typeface="Segoe UI Light"/>
            </a:endParaRPr>
          </a:p>
          <a:p>
            <a:pPr lvl="0" defTabSz="699463">
              <a:lnSpc>
                <a:spcPct val="90000"/>
              </a:lnSpc>
              <a:buSzPct val="90000"/>
            </a:pPr>
            <a:r>
              <a:rPr lang="en-US" sz="2400" b="1" dirty="0">
                <a:gradFill>
                  <a:gsLst>
                    <a:gs pos="57576">
                      <a:srgbClr val="FFFFFF"/>
                    </a:gs>
                    <a:gs pos="35000">
                      <a:srgbClr val="FFFFFF"/>
                    </a:gs>
                  </a:gsLst>
                  <a:lin ang="5400000" scaled="0"/>
                </a:gradFill>
                <a:latin typeface="Segoe UI Light"/>
              </a:rPr>
              <a:t>Amit Sharma</a:t>
            </a:r>
          </a:p>
          <a:p>
            <a:pPr lvl="0" defTabSz="699463">
              <a:lnSpc>
                <a:spcPct val="90000"/>
              </a:lnSpc>
              <a:buSzPct val="90000"/>
            </a:pPr>
            <a:r>
              <a:rPr lang="en-US" sz="2400" dirty="0">
                <a:gradFill>
                  <a:gsLst>
                    <a:gs pos="57576">
                      <a:srgbClr val="FFFFFF"/>
                    </a:gs>
                    <a:gs pos="35000">
                      <a:srgbClr val="FFFFFF"/>
                    </a:gs>
                  </a:gsLst>
                  <a:lin ang="5400000" scaled="0"/>
                </a:gradFill>
                <a:latin typeface="Segoe UI Light"/>
              </a:rPr>
              <a:t>Postdoctoral Researcher, Microsoft Research</a:t>
            </a:r>
          </a:p>
          <a:p>
            <a:pPr lvl="0" defTabSz="699463">
              <a:lnSpc>
                <a:spcPct val="90000"/>
              </a:lnSpc>
              <a:buSzPct val="90000"/>
            </a:pPr>
            <a:endParaRPr lang="en-US" sz="2400" dirty="0">
              <a:gradFill>
                <a:gsLst>
                  <a:gs pos="57576">
                    <a:srgbClr val="FFFFFF"/>
                  </a:gs>
                  <a:gs pos="35000">
                    <a:srgbClr val="FFFFFF"/>
                  </a:gs>
                </a:gsLst>
                <a:lin ang="5400000" scaled="0"/>
              </a:gradFill>
              <a:latin typeface="Segoe UI Light"/>
            </a:endParaRPr>
          </a:p>
          <a:p>
            <a:pPr lvl="0" defTabSz="699463">
              <a:lnSpc>
                <a:spcPct val="90000"/>
              </a:lnSpc>
              <a:buSzPct val="90000"/>
            </a:pPr>
            <a:r>
              <a:rPr lang="en-US" sz="2400" dirty="0">
                <a:gradFill>
                  <a:gsLst>
                    <a:gs pos="57576">
                      <a:srgbClr val="FFFFFF"/>
                    </a:gs>
                    <a:gs pos="35000">
                      <a:srgbClr val="FFFFFF"/>
                    </a:gs>
                  </a:gsLst>
                  <a:lin ang="5400000" scaled="0"/>
                </a:gradFill>
                <a:latin typeface="Segoe UI Light"/>
                <a:hlinkClick r:id="rId2"/>
              </a:rPr>
              <a:t>amshar@microsoft.com</a:t>
            </a:r>
            <a:endParaRPr lang="en-US" sz="2400" dirty="0">
              <a:gradFill>
                <a:gsLst>
                  <a:gs pos="57576">
                    <a:srgbClr val="FFFFFF"/>
                  </a:gs>
                  <a:gs pos="35000">
                    <a:srgbClr val="FFFFFF"/>
                  </a:gs>
                </a:gsLst>
                <a:lin ang="5400000" scaled="0"/>
              </a:gradFill>
              <a:latin typeface="Segoe UI Light"/>
            </a:endParaRPr>
          </a:p>
          <a:p>
            <a:pPr lvl="0" defTabSz="699463">
              <a:lnSpc>
                <a:spcPct val="90000"/>
              </a:lnSpc>
              <a:buSzPct val="90000"/>
            </a:pPr>
            <a:r>
              <a:rPr lang="en-US" sz="2400" dirty="0">
                <a:gradFill>
                  <a:gsLst>
                    <a:gs pos="57576">
                      <a:srgbClr val="FFFFFF"/>
                    </a:gs>
                    <a:gs pos="35000">
                      <a:srgbClr val="FFFFFF"/>
                    </a:gs>
                  </a:gsLst>
                  <a:lin ang="5400000" scaled="0"/>
                </a:gradFill>
                <a:latin typeface="Segoe UI Light"/>
              </a:rPr>
              <a:t>@</a:t>
            </a:r>
            <a:r>
              <a:rPr lang="en-US" sz="2400" dirty="0" err="1">
                <a:gradFill>
                  <a:gsLst>
                    <a:gs pos="57576">
                      <a:srgbClr val="FFFFFF"/>
                    </a:gs>
                    <a:gs pos="35000">
                      <a:srgbClr val="FFFFFF"/>
                    </a:gs>
                  </a:gsLst>
                  <a:lin ang="5400000" scaled="0"/>
                </a:gradFill>
                <a:latin typeface="Segoe UI Light"/>
              </a:rPr>
              <a:t>amt_shrma</a:t>
            </a:r>
            <a:endParaRPr lang="en-US" sz="2400" dirty="0">
              <a:gradFill>
                <a:gsLst>
                  <a:gs pos="57576">
                    <a:srgbClr val="FFFFFF"/>
                  </a:gs>
                  <a:gs pos="35000">
                    <a:srgbClr val="FFFFFF"/>
                  </a:gs>
                </a:gsLst>
                <a:lin ang="5400000" scaled="0"/>
              </a:gradFill>
              <a:latin typeface="Segoe UI Light"/>
            </a:endParaRPr>
          </a:p>
          <a:p>
            <a:pPr lvl="0" defTabSz="699463">
              <a:lnSpc>
                <a:spcPct val="90000"/>
              </a:lnSpc>
              <a:buSzPct val="90000"/>
            </a:pPr>
            <a:endParaRPr lang="en-US" sz="2400" dirty="0">
              <a:gradFill>
                <a:gsLst>
                  <a:gs pos="57576">
                    <a:srgbClr val="FFFFFF"/>
                  </a:gs>
                  <a:gs pos="35000">
                    <a:srgbClr val="FFFFFF"/>
                  </a:gs>
                </a:gsLst>
                <a:lin ang="5400000" scaled="0"/>
              </a:gradFill>
              <a:latin typeface="Segoe UI Light"/>
            </a:endParaRPr>
          </a:p>
        </p:txBody>
      </p:sp>
    </p:spTree>
    <p:extLst>
      <p:ext uri="{BB962C8B-B14F-4D97-AF65-F5344CB8AC3E}">
        <p14:creationId xmlns:p14="http://schemas.microsoft.com/office/powerpoint/2010/main" val="2672037047"/>
      </p:ext>
    </p:extLst>
  </p:cSld>
  <p:clrMapOvr>
    <a:masterClrMapping/>
  </p:clrMapOvr>
  <p:transition>
    <p:fade/>
  </p:transition>
</p:sld>
</file>

<file path=ppt/theme/theme1.xml><?xml version="1.0" encoding="utf-8"?>
<a:theme xmlns:a="http://schemas.openxmlformats.org/drawingml/2006/main" name="6-30535_Machine_Learning_Analytics_Data_Science_Conference_Fall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nalytics_Data_Science_Conference_Fall_2015_Template.potx" id="{E1355DAB-CDAD-4C7B-B17A-79EB22890928}" vid="{03325F2C-1293-460B-A8A3-D17B84227BE3}"/>
    </a:ext>
  </a:extLst>
</a:theme>
</file>

<file path=ppt/theme/theme2.xml><?xml version="1.0" encoding="utf-8"?>
<a:theme xmlns:a="http://schemas.openxmlformats.org/drawingml/2006/main" name="MLDS_them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LDS_theme" id="{0DAB407C-FB60-44FC-9F89-53FF6A7F1B19}" vid="{65614D9B-5875-4EAF-8F13-3FDE304000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Machine_Learning_Analytics_Data_Science_Conference_Fall_2015_Template</Template>
  <TotalTime>0</TotalTime>
  <Words>4604</Words>
  <Application>Microsoft Office PowerPoint</Application>
  <PresentationFormat>Custom</PresentationFormat>
  <Paragraphs>930</Paragraphs>
  <Slides>95</Slides>
  <Notes>48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95</vt:i4>
      </vt:variant>
    </vt:vector>
  </HeadingPairs>
  <TitlesOfParts>
    <vt:vector size="106" baseType="lpstr">
      <vt:lpstr>Arial</vt:lpstr>
      <vt:lpstr>Calibri</vt:lpstr>
      <vt:lpstr>Cambria Math</vt:lpstr>
      <vt:lpstr>Consolas</vt:lpstr>
      <vt:lpstr>Lucida Console</vt:lpstr>
      <vt:lpstr>Segoe UI</vt:lpstr>
      <vt:lpstr>Segoe UI Light</vt:lpstr>
      <vt:lpstr>Times New Roman</vt:lpstr>
      <vt:lpstr>Wingdings</vt:lpstr>
      <vt:lpstr>6-30535_Machine_Learning_Analytics_Data_Science_Conference_Fall_2015_Template</vt:lpstr>
      <vt:lpstr>MLDS_theme</vt:lpstr>
      <vt:lpstr>Causal inference in online systems: Methods, pitfalls and best practices</vt:lpstr>
      <vt:lpstr>Session Objectives and Takeaways </vt:lpstr>
      <vt:lpstr>I. We have increasing amounts of data and highly accurate predictions. How is causal inference useful?</vt:lpstr>
      <vt:lpstr>Predictive systems are everywhere</vt:lpstr>
      <vt:lpstr>How do predictive systems work?</vt:lpstr>
      <vt:lpstr>From data to prediction</vt:lpstr>
      <vt:lpstr>From data to “actionable insights”</vt:lpstr>
      <vt:lpstr>Different explanations are possible</vt:lpstr>
      <vt:lpstr>Another example: Search Ads</vt:lpstr>
      <vt:lpstr>Are search ads really that effective?</vt:lpstr>
      <vt:lpstr>But search results point to the same website</vt:lpstr>
      <vt:lpstr>Without reasoning about causality, may overestimate effectiveness of ads</vt:lpstr>
      <vt:lpstr>Okay, search ads have an explicit intent. Display ads should be fine?</vt:lpstr>
      <vt:lpstr>Estimating the impact of ads</vt:lpstr>
      <vt:lpstr>People anyways buy more toys in December</vt:lpstr>
      <vt:lpstr>So far, so good. Be mindful of hidden causes, or else we might overestimate causal effects.</vt:lpstr>
      <vt:lpstr>(But) Ignoring hidden causes can also lead to completely wrong conclusions.</vt:lpstr>
      <vt:lpstr>Example: Which algorithm is better?</vt:lpstr>
      <vt:lpstr>Comparing old versus new algorithm</vt:lpstr>
      <vt:lpstr>Frequent users of the Store tend to be different from new users</vt:lpstr>
      <vt:lpstr>The Simpson’s paradox</vt:lpstr>
      <vt:lpstr>Example: Simpson’s paradox in Reddit</vt:lpstr>
      <vt:lpstr>Answer (as usual): May be, may be not. </vt:lpstr>
      <vt:lpstr>Making sense of such data can be too complex.</vt:lpstr>
      <vt:lpstr>II. How do we systematically reason about and estimate the relationship between effects and their causes?</vt:lpstr>
      <vt:lpstr>Formulating causal inference problems</vt:lpstr>
      <vt:lpstr>What does it mean to cause?</vt:lpstr>
      <vt:lpstr>Need answers to “what if” questions</vt:lpstr>
      <vt:lpstr>Why is it hard?</vt:lpstr>
      <vt:lpstr>Methods for answering causal questions</vt:lpstr>
      <vt:lpstr>IIa. Randomization to the rescue</vt:lpstr>
      <vt:lpstr>Randomizing algorithm assignment: A/B test</vt:lpstr>
      <vt:lpstr>Randomization removes hidden variation</vt:lpstr>
      <vt:lpstr>Cost: Possibly bad user experience for many users</vt:lpstr>
      <vt:lpstr>Efficient randomization: Multi-armed bandits</vt:lpstr>
      <vt:lpstr>Bandits: The right mix of explore and exploit</vt:lpstr>
      <vt:lpstr>Algorithm: ɛ-greedy multi-armed bandits</vt:lpstr>
      <vt:lpstr>Practical Example: Contextual bandits on MSN </vt:lpstr>
      <vt:lpstr>Caveat: Not always feasible to randomize, or ensure that people fully comply</vt:lpstr>
      <vt:lpstr>IIb. So how about naturally occurring experiments?</vt:lpstr>
      <vt:lpstr>“Natural” experiments: exploit variation in observed data</vt:lpstr>
      <vt:lpstr>Example: Effect of Store recommendations</vt:lpstr>
      <vt:lpstr>Exploiting arbitrary cutoffs to recommendations</vt:lpstr>
      <vt:lpstr>Assumption: Closely-ranked not-shown apps are as relevant as shown apps</vt:lpstr>
      <vt:lpstr>Algorithm: Regression discontinuity</vt:lpstr>
      <vt:lpstr>Another natural experiment: Instrumental Variables</vt:lpstr>
      <vt:lpstr>Cont. example: Effect of store recommendations</vt:lpstr>
      <vt:lpstr>Traffic on normal days to App 1</vt:lpstr>
      <vt:lpstr>External shock brings as-if random users to App1</vt:lpstr>
      <vt:lpstr>Exploiting sudden variation in traffic to App 1</vt:lpstr>
      <vt:lpstr>Caveat: Natural experiments are hard to find</vt:lpstr>
      <vt:lpstr>IIc. What can we conclude with only observed data?</vt:lpstr>
      <vt:lpstr>Imagine a randomized experiment…</vt:lpstr>
      <vt:lpstr>Compare with a similar user instead of random</vt:lpstr>
      <vt:lpstr>Continuing example: Effect of Algorithm on CTR</vt:lpstr>
      <vt:lpstr>Previous example: Effect of Algorithm over CTR</vt:lpstr>
      <vt:lpstr>Assumptions to estimate effect of Algorithm</vt:lpstr>
      <vt:lpstr>General method: Conditioning on variables</vt:lpstr>
      <vt:lpstr>Should we also restrict our comparison to people who come at the same times?</vt:lpstr>
      <vt:lpstr>Tricky to find correct variables to condition on. Fortunately, graphical models make it precise.</vt:lpstr>
      <vt:lpstr>Backdoor criterion: Condition on enough variables to cover all backdoor paths</vt:lpstr>
      <vt:lpstr>Algorithm: Stratification</vt:lpstr>
      <vt:lpstr>Stratification may be inefficient if there are multiple hidden causes</vt:lpstr>
      <vt:lpstr>This was stratification…</vt:lpstr>
      <vt:lpstr>Instead condition on propensity to new Algorithm</vt:lpstr>
      <vt:lpstr>Continued example: Effect of Algorithm on CTR</vt:lpstr>
      <vt:lpstr>Algorithm: Propensity score matching</vt:lpstr>
      <vt:lpstr>Example: Causal effect of a social news feed</vt:lpstr>
      <vt:lpstr>Example: Causal effect of a social newsfeed</vt:lpstr>
      <vt:lpstr>Caveat: Causal effect only if assumed graphical model is correct</vt:lpstr>
      <vt:lpstr>Key takeaways</vt:lpstr>
      <vt:lpstr>Causal inference: Best practices</vt:lpstr>
      <vt:lpstr>Causal inference is tricky Correlations are seldom enough. And sometimes horribly misleading.             Always be skeptical of causal claims from observational any data. More data does not automatically lead to better causal estimates.</vt:lpstr>
      <vt:lpstr>III. Hands-on tutorial</vt:lpstr>
      <vt:lpstr>PowerPoint Presentation</vt:lpstr>
      <vt:lpstr>Prerequisites</vt:lpstr>
      <vt:lpstr>Gameplan</vt:lpstr>
      <vt:lpstr>I. Which of the two algorithms is better?</vt:lpstr>
      <vt:lpstr>Loading user-app visits data</vt:lpstr>
      <vt:lpstr>Dataset at a glance</vt:lpstr>
      <vt:lpstr>Data description</vt:lpstr>
      <vt:lpstr>What’s in the dataset?</vt:lpstr>
      <vt:lpstr>Causal assumptions</vt:lpstr>
      <vt:lpstr>Graphical model to compare CTR of algorithms</vt:lpstr>
      <vt:lpstr>Naïve estimate for comparing algorithms</vt:lpstr>
      <vt:lpstr>Using backdoor criterion, identify correct variables on condition on</vt:lpstr>
      <vt:lpstr>Stratified estimate for comparing algorithms</vt:lpstr>
      <vt:lpstr>If we had conditioned on category…</vt:lpstr>
      <vt:lpstr>I. Which of the two algorithms is better?</vt:lpstr>
      <vt:lpstr>II. What is the causal effect of the recommendation system?</vt:lpstr>
      <vt:lpstr>Graphical model to estimate causal effect </vt:lpstr>
      <vt:lpstr>Using regression discontinuity analysis</vt:lpstr>
      <vt:lpstr>Discontinuity estimate for recommendations</vt:lpstr>
      <vt:lpstr>Causal inference: Best practices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2016-06-23T18:27:50Z</dcterms:created>
  <dcterms:modified xsi:type="dcterms:W3CDTF">2016-06-23T19:30:50Z</dcterms:modified>
</cp:coreProperties>
</file>